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40.xml" ContentType="application/vnd.openxmlformats-officedocument.presentationml.slide+xml"/>
  <Override PartName="/ppt/notesSlides/notesSlide7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490" r:id="rId3"/>
    <p:sldId id="2857" r:id="rId4"/>
    <p:sldId id="2920" r:id="rId5"/>
    <p:sldId id="2853" r:id="rId6"/>
    <p:sldId id="454" r:id="rId7"/>
    <p:sldId id="457" r:id="rId8"/>
  </p:sldIdLst>
  <p:sldSz cx="9144000" cy="6858000" type="screen4x3"/>
  <p:notesSz cx="9661525" cy="688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20" y="27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86661" cy="344091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472628" y="0"/>
            <a:ext cx="4186661" cy="344091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76ADC77E-CCEA-492A-8342-500EF583B3CB}" type="datetimeFigureOut">
              <a:rPr lang="en-US" smtClean="0"/>
              <a:t>10/27/2020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109913" y="515938"/>
            <a:ext cx="3441700" cy="2581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66153" y="3268861"/>
            <a:ext cx="7729220" cy="3096816"/>
          </a:xfrm>
          <a:prstGeom prst="rect">
            <a:avLst/>
          </a:prstGeom>
        </p:spPr>
        <p:txBody>
          <a:bodyPr vert="horz" lIns="94531" tIns="47265" rIns="94531" bIns="47265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36528"/>
            <a:ext cx="4186661" cy="344091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472628" y="6536528"/>
            <a:ext cx="4186661" cy="344091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2F23579D-1E97-403E-935B-1AC9CC160FE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2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6"/>
          <p:cNvSpPr txBox="1">
            <a:spLocks noGrp="1" noChangeArrowheads="1"/>
          </p:cNvSpPr>
          <p:nvPr/>
        </p:nvSpPr>
        <p:spPr bwMode="auto">
          <a:xfrm>
            <a:off x="0" y="9067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Titel</a:t>
            </a:r>
          </a:p>
        </p:txBody>
      </p:sp>
      <p:sp>
        <p:nvSpPr>
          <p:cNvPr id="237571" name="Rectangle 7"/>
          <p:cNvSpPr txBox="1">
            <a:spLocks noGrp="1" noChangeArrowheads="1"/>
          </p:cNvSpPr>
          <p:nvPr/>
        </p:nvSpPr>
        <p:spPr bwMode="auto">
          <a:xfrm>
            <a:off x="3886200" y="9067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5E9169-6890-4097-B02A-0264D24A63B7}" type="slidenum"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75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75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572000"/>
            <a:ext cx="5029200" cy="11795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025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defTabSz="945307">
              <a:defRPr/>
            </a:pPr>
            <a:r>
              <a:rPr lang="de-DE" altLang="de-DE">
                <a:solidFill>
                  <a:prstClr val="black"/>
                </a:solidFill>
                <a:latin typeface="Calibri"/>
              </a:rPr>
              <a:t>Titel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45307">
              <a:defRPr/>
            </a:pPr>
            <a:fld id="{F68F47EB-3A3D-411B-A4D0-AE141460D66A}" type="slidenum">
              <a:rPr lang="de-DE" altLang="de-DE">
                <a:solidFill>
                  <a:prstClr val="black"/>
                </a:solidFill>
                <a:latin typeface="Calibri"/>
              </a:rPr>
              <a:pPr defTabSz="945307">
                <a:defRPr/>
              </a:pPr>
              <a:t>4</a:t>
            </a:fld>
            <a:endParaRPr lang="de-DE" altLang="de-DE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68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7023" y="3580694"/>
            <a:ext cx="7026971" cy="215057"/>
          </a:xfrm>
        </p:spPr>
        <p:txBody>
          <a:bodyPr/>
          <a:lstStyle/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3239430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6"/>
          <p:cNvSpPr txBox="1">
            <a:spLocks noGrp="1" noChangeArrowheads="1"/>
          </p:cNvSpPr>
          <p:nvPr/>
        </p:nvSpPr>
        <p:spPr bwMode="auto">
          <a:xfrm>
            <a:off x="0" y="9067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Titel</a:t>
            </a:r>
          </a:p>
        </p:txBody>
      </p:sp>
      <p:sp>
        <p:nvSpPr>
          <p:cNvPr id="237571" name="Rectangle 7"/>
          <p:cNvSpPr txBox="1">
            <a:spLocks noGrp="1" noChangeArrowheads="1"/>
          </p:cNvSpPr>
          <p:nvPr/>
        </p:nvSpPr>
        <p:spPr bwMode="auto">
          <a:xfrm>
            <a:off x="3886200" y="9067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5E9169-6890-4097-B02A-0264D24A63B7}" type="slidenum">
              <a:rPr kumimoji="0" lang="de-DE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375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75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572000"/>
            <a:ext cx="5029200" cy="1179513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912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99465"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68062" indent="-295408" defTabSz="999465"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81633" indent="-236327" defTabSz="999465"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54287" indent="-236327" defTabSz="999465"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126940" indent="-236327" defTabSz="999465"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99593" indent="-236327" defTabSz="99946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072247" indent="-236327" defTabSz="99946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544900" indent="-236327" defTabSz="99946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017554" indent="-236327" defTabSz="99946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de-DE" altLang="de-DE" sz="1300"/>
              <a:t>Titel</a:t>
            </a:r>
          </a:p>
        </p:txBody>
      </p:sp>
      <p:sp>
        <p:nvSpPr>
          <p:cNvPr id="808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9465"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68062" indent="-295408" defTabSz="999465"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81633" indent="-236327" defTabSz="999465"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54287" indent="-236327" defTabSz="999465"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126940" indent="-236327" defTabSz="999465"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99593" indent="-236327" defTabSz="99946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072247" indent="-236327" defTabSz="99946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544900" indent="-236327" defTabSz="99946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017554" indent="-236327" defTabSz="99946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fld id="{84FA70B8-02A3-4DF3-8A38-D64C90EB0471}" type="slidenum">
              <a:rPr lang="de-DE" altLang="de-DE" sz="1300"/>
              <a:pPr>
                <a:defRPr/>
              </a:pPr>
              <a:t>6</a:t>
            </a:fld>
            <a:endParaRPr lang="de-DE" altLang="de-DE" sz="1300"/>
          </a:p>
        </p:txBody>
      </p:sp>
      <p:sp>
        <p:nvSpPr>
          <p:cNvPr id="80900" name="Rectangle 6"/>
          <p:cNvSpPr txBox="1">
            <a:spLocks noGrp="1" noChangeArrowheads="1"/>
          </p:cNvSpPr>
          <p:nvPr/>
        </p:nvSpPr>
        <p:spPr bwMode="auto">
          <a:xfrm>
            <a:off x="1" y="7388457"/>
            <a:ext cx="4334267" cy="298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858" tIns="49928" rIns="99858" bIns="49928" anchor="b">
            <a:spAutoFit/>
          </a:bodyPr>
          <a:lstStyle>
            <a:lvl1pPr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30188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defTabSz="999465">
              <a:defRPr/>
            </a:pPr>
            <a:r>
              <a:rPr lang="de-DE" altLang="de-DE" sz="1300"/>
              <a:t>Titel</a:t>
            </a:r>
          </a:p>
        </p:txBody>
      </p:sp>
      <p:sp>
        <p:nvSpPr>
          <p:cNvPr id="80901" name="Rectangle 7"/>
          <p:cNvSpPr txBox="1">
            <a:spLocks noGrp="1" noChangeArrowheads="1"/>
          </p:cNvSpPr>
          <p:nvPr/>
        </p:nvSpPr>
        <p:spPr bwMode="auto">
          <a:xfrm>
            <a:off x="5667201" y="7388457"/>
            <a:ext cx="4334267" cy="298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858" tIns="49928" rIns="99858" bIns="49928" anchor="b">
            <a:spAutoFit/>
          </a:bodyPr>
          <a:lstStyle>
            <a:lvl1pPr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30188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 defTabSz="999465">
              <a:defRPr/>
            </a:pPr>
            <a:fld id="{8C028D5C-D5E4-4AD0-9F17-4B456B17E253}" type="slidenum">
              <a:rPr lang="de-DE" altLang="de-DE" sz="1300"/>
              <a:pPr algn="r" defTabSz="999465">
                <a:defRPr/>
              </a:pPr>
              <a:t>6</a:t>
            </a:fld>
            <a:endParaRPr lang="de-DE" altLang="de-DE" sz="1300"/>
          </a:p>
        </p:txBody>
      </p:sp>
      <p:sp>
        <p:nvSpPr>
          <p:cNvPr id="809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073400" y="552450"/>
            <a:ext cx="3856038" cy="2892425"/>
          </a:xfrm>
          <a:ln/>
        </p:spPr>
      </p:sp>
      <p:sp>
        <p:nvSpPr>
          <p:cNvPr id="809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2933" y="3689417"/>
            <a:ext cx="7335603" cy="21983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9858" tIns="49928" rIns="99858" bIns="49928"/>
          <a:lstStyle/>
          <a:p>
            <a:pPr eaLnBrk="1" hangingPunct="1"/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4022187360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1300"/>
              <a:t>Titel</a:t>
            </a:r>
          </a:p>
        </p:txBody>
      </p:sp>
      <p:sp>
        <p:nvSpPr>
          <p:cNvPr id="788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fld id="{C61F8FEB-5F69-4EA0-8072-3E68C5AFB95C}" type="slidenum">
              <a:rPr lang="de-DE" altLang="de-DE" sz="1300"/>
              <a:pPr/>
              <a:t>14</a:t>
            </a:fld>
            <a:endParaRPr lang="de-DE" altLang="de-DE" sz="1300"/>
          </a:p>
        </p:txBody>
      </p:sp>
      <p:sp>
        <p:nvSpPr>
          <p:cNvPr id="78852" name="Rectangle 6"/>
          <p:cNvSpPr txBox="1">
            <a:spLocks noGrp="1" noChangeArrowheads="1"/>
          </p:cNvSpPr>
          <p:nvPr/>
        </p:nvSpPr>
        <p:spPr bwMode="auto">
          <a:xfrm>
            <a:off x="0" y="9920288"/>
            <a:ext cx="3076575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93" tIns="48296" rIns="96593" bIns="48296" anchor="b">
            <a:spAutoFit/>
          </a:bodyPr>
          <a:lstStyle>
            <a:lvl1pPr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30188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1300"/>
              <a:t>Titel</a:t>
            </a:r>
          </a:p>
        </p:txBody>
      </p:sp>
      <p:sp>
        <p:nvSpPr>
          <p:cNvPr id="78853" name="Rectangle 7"/>
          <p:cNvSpPr txBox="1">
            <a:spLocks noGrp="1" noChangeArrowheads="1"/>
          </p:cNvSpPr>
          <p:nvPr/>
        </p:nvSpPr>
        <p:spPr bwMode="auto">
          <a:xfrm>
            <a:off x="4022725" y="9920288"/>
            <a:ext cx="3076575" cy="29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593" tIns="48296" rIns="96593" bIns="48296" anchor="b">
            <a:spAutoFit/>
          </a:bodyPr>
          <a:lstStyle>
            <a:lvl1pPr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30188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defTabSz="966788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727041D-D7C3-469C-97A3-55E8DCF587E4}" type="slidenum">
              <a:rPr lang="de-DE" altLang="de-DE" sz="1300"/>
              <a:pPr algn="r" eaLnBrk="1" hangingPunct="1"/>
              <a:t>14</a:t>
            </a:fld>
            <a:endParaRPr lang="de-DE" altLang="de-DE" sz="1300"/>
          </a:p>
        </p:txBody>
      </p:sp>
      <p:sp>
        <p:nvSpPr>
          <p:cNvPr id="788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35013"/>
            <a:ext cx="5119688" cy="3840162"/>
          </a:xfrm>
          <a:ln/>
        </p:spPr>
      </p:sp>
      <p:sp>
        <p:nvSpPr>
          <p:cNvPr id="788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902200"/>
            <a:ext cx="5207000" cy="292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593" tIns="48296" rIns="96593" bIns="48296"/>
          <a:lstStyle/>
          <a:p>
            <a:pPr eaLnBrk="1" hangingPunct="1"/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2448870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077218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600" b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230638834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157001989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084888" y="476250"/>
            <a:ext cx="1871662" cy="5832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68313" y="476250"/>
            <a:ext cx="5464175" cy="58324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622186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68313" y="476250"/>
            <a:ext cx="7488237" cy="58324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4721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45896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374441788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387988360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1773238"/>
            <a:ext cx="3667125" cy="4535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87838" y="1773238"/>
            <a:ext cx="3668712" cy="4535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255636143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140151678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377665307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267586236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16601122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290969108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76250"/>
            <a:ext cx="741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de-DE"/>
              <a:t>Überschrift</a:t>
            </a:r>
            <a:br>
              <a:rPr lang="de-DE" altLang="de-DE"/>
            </a:br>
            <a:endParaRPr lang="de-DE" alt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773238"/>
            <a:ext cx="7488237" cy="453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5591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5151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3910013" y="31194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defRPr sz="15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defRPr sz="15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defRPr sz="1500">
                <a:solidFill>
                  <a:srgbClr val="000000"/>
                </a:solidFill>
                <a:latin typeface="Arial" charset="0"/>
              </a:defRPr>
            </a:lvl4pPr>
            <a:lvl5pPr marL="2057400" indent="-228600" eaLnBrk="0" hangingPunct="0">
              <a:defRPr sz="15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910013" y="31194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pic>
        <p:nvPicPr>
          <p:cNvPr id="1031" name="Grafik 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875" y="5918200"/>
            <a:ext cx="2398713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/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9pPr>
    </p:titleStyle>
    <p:bodyStyle>
      <a:lvl1pPr marL="284163" indent="-28416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800" b="1">
          <a:solidFill>
            <a:schemeClr val="folHlink"/>
          </a:solidFill>
          <a:latin typeface="+mn-lt"/>
          <a:ea typeface="+mn-ea"/>
          <a:cs typeface="+mn-cs"/>
        </a:defRPr>
      </a:lvl1pPr>
      <a:lvl2pPr marL="760413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 b="1">
          <a:solidFill>
            <a:schemeClr val="folHlink"/>
          </a:solidFill>
          <a:latin typeface="+mn-lt"/>
        </a:defRPr>
      </a:lvl2pPr>
      <a:lvl3pPr marL="1138238" indent="-187325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3pPr>
      <a:lvl4pPr marL="1522413" indent="-193675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4pPr>
      <a:lvl5pPr marL="1905000" indent="-192088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5pPr>
      <a:lvl6pPr marL="2362200" indent="-192088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6pPr>
      <a:lvl7pPr marL="2819400" indent="-192088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7pPr>
      <a:lvl8pPr marL="3276600" indent="-192088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8pPr>
      <a:lvl9pPr marL="3733800" indent="-192088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0.png"/><Relationship Id="rId4" Type="http://schemas.openxmlformats.org/officeDocument/2006/relationships/slide" Target="slide14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/>
          <p:cNvSpPr txBox="1"/>
          <p:nvPr/>
        </p:nvSpPr>
        <p:spPr>
          <a:xfrm>
            <a:off x="287524" y="332656"/>
            <a:ext cx="8568952" cy="605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de-DE" sz="2600" kern="0" dirty="0">
                <a:solidFill>
                  <a:srgbClr val="004068"/>
                </a:solidFill>
              </a:rPr>
              <a:t>Prof. Dr. Thomas Straubhaar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de-DE" sz="2600" kern="0" dirty="0">
                <a:solidFill>
                  <a:srgbClr val="004068"/>
                </a:solidFill>
              </a:rPr>
              <a:t>Universität Hamburg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endParaRPr lang="de-DE" sz="2600" kern="0" dirty="0">
              <a:solidFill>
                <a:srgbClr val="004068"/>
              </a:solidFill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de-DE" sz="4000" b="1" kern="0" dirty="0">
                <a:solidFill>
                  <a:srgbClr val="820000"/>
                </a:solidFill>
              </a:rPr>
              <a:t>Wirtschaft am Ende des Industriezeitalters:</a:t>
            </a:r>
            <a:br>
              <a:rPr lang="de-DE" sz="4000" b="1" kern="0" dirty="0">
                <a:solidFill>
                  <a:srgbClr val="820000"/>
                </a:solidFill>
              </a:rPr>
            </a:br>
            <a:r>
              <a:rPr lang="de-DE" sz="4000" kern="0" dirty="0">
                <a:solidFill>
                  <a:srgbClr val="820000"/>
                </a:solidFill>
              </a:rPr>
              <a:t>Wieso alte Ideologien </a:t>
            </a:r>
            <a:br>
              <a:rPr lang="de-DE" sz="4000" kern="0" dirty="0">
                <a:solidFill>
                  <a:srgbClr val="820000"/>
                </a:solidFill>
              </a:rPr>
            </a:br>
            <a:r>
              <a:rPr lang="de-DE" sz="4000" kern="0" dirty="0">
                <a:solidFill>
                  <a:srgbClr val="820000"/>
                </a:solidFill>
              </a:rPr>
              <a:t>nicht weiterhelfen </a:t>
            </a:r>
            <a:br>
              <a:rPr lang="de-DE" sz="4000" kern="0" dirty="0">
                <a:solidFill>
                  <a:srgbClr val="820000"/>
                </a:solidFill>
              </a:rPr>
            </a:br>
            <a:r>
              <a:rPr lang="de-DE" sz="4000" kern="0" dirty="0">
                <a:solidFill>
                  <a:srgbClr val="820000"/>
                </a:solidFill>
              </a:rPr>
              <a:t>und neue Konzepte nötig sind!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endParaRPr lang="de-DE" sz="3200" kern="0" dirty="0">
              <a:solidFill>
                <a:srgbClr val="004068"/>
              </a:solidFill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de-DE" sz="2400" kern="0" dirty="0">
                <a:solidFill>
                  <a:srgbClr val="004068"/>
                </a:solidFill>
              </a:rPr>
              <a:t>Leibniz-Institut für Wirtschaftsforschung Halle</a:t>
            </a:r>
            <a:br>
              <a:rPr lang="de-DE" sz="2400" kern="0" dirty="0">
                <a:solidFill>
                  <a:srgbClr val="004068"/>
                </a:solidFill>
              </a:rPr>
            </a:br>
            <a:r>
              <a:rPr lang="de-DE" sz="2400" kern="0" dirty="0">
                <a:solidFill>
                  <a:srgbClr val="004068"/>
                </a:solidFill>
              </a:rPr>
              <a:t>Mittwoch 28. Oktober 2020</a:t>
            </a:r>
          </a:p>
        </p:txBody>
      </p:sp>
    </p:spTree>
    <p:extLst>
      <p:ext uri="{BB962C8B-B14F-4D97-AF65-F5344CB8AC3E}">
        <p14:creationId xmlns:p14="http://schemas.microsoft.com/office/powerpoint/2010/main" val="3869744140"/>
      </p:ext>
    </p:extLst>
  </p:cSld>
  <p:clrMapOvr>
    <a:masterClrMapping/>
  </p:clrMapOvr>
  <p:transition/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179390" y="404815"/>
            <a:ext cx="87852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3200" b="1" dirty="0">
                <a:solidFill>
                  <a:srgbClr val="820000"/>
                </a:solidFill>
                <a:latin typeface="Verdana" panose="020B0604030504040204" pitchFamily="34" charset="0"/>
              </a:rPr>
              <a:t>Die vier Kriterien eines</a:t>
            </a:r>
          </a:p>
          <a:p>
            <a:pPr eaLnBrk="1" hangingPunct="1"/>
            <a:r>
              <a:rPr lang="de-DE" altLang="de-DE" sz="3200" b="1" dirty="0">
                <a:solidFill>
                  <a:srgbClr val="820000"/>
                </a:solidFill>
                <a:latin typeface="Verdana" panose="020B0604030504040204" pitchFamily="34" charset="0"/>
              </a:rPr>
              <a:t>bedingungslosen Grundeinkommens</a:t>
            </a:r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52402" y="2060577"/>
            <a:ext cx="8812213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1200"/>
              </a:spcAft>
              <a:buSzPct val="150000"/>
              <a:buFont typeface="Wingdings" panose="05000000000000000000" pitchFamily="2" charset="2"/>
              <a:buChar char="§"/>
            </a:pPr>
            <a:r>
              <a:rPr lang="de-DE" altLang="de-DE" sz="3200" dirty="0">
                <a:solidFill>
                  <a:srgbClr val="004068"/>
                </a:solidFill>
                <a:latin typeface="Verdana" panose="020B0604030504040204" pitchFamily="34" charset="0"/>
              </a:rPr>
              <a:t> Existenz sichernd und gesell-</a:t>
            </a:r>
            <a:br>
              <a:rPr lang="de-DE" altLang="de-DE" sz="3200" dirty="0">
                <a:solidFill>
                  <a:srgbClr val="004068"/>
                </a:solidFill>
                <a:latin typeface="Verdana" panose="020B0604030504040204" pitchFamily="34" charset="0"/>
              </a:rPr>
            </a:br>
            <a:r>
              <a:rPr lang="de-DE" altLang="de-DE" sz="3200" dirty="0">
                <a:solidFill>
                  <a:srgbClr val="004068"/>
                </a:solidFill>
                <a:latin typeface="Verdana" panose="020B0604030504040204" pitchFamily="34" charset="0"/>
              </a:rPr>
              <a:t>   </a:t>
            </a:r>
            <a:r>
              <a:rPr lang="de-DE" altLang="de-DE" sz="3200" dirty="0" err="1">
                <a:solidFill>
                  <a:srgbClr val="004068"/>
                </a:solidFill>
                <a:latin typeface="Verdana" panose="020B0604030504040204" pitchFamily="34" charset="0"/>
              </a:rPr>
              <a:t>schaftliche</a:t>
            </a:r>
            <a:r>
              <a:rPr lang="de-DE" altLang="de-DE" sz="3200" dirty="0">
                <a:solidFill>
                  <a:srgbClr val="004068"/>
                </a:solidFill>
                <a:latin typeface="Verdana" panose="020B0604030504040204" pitchFamily="34" charset="0"/>
              </a:rPr>
              <a:t> Teilhabe ermöglichend</a:t>
            </a:r>
          </a:p>
          <a:p>
            <a:pPr>
              <a:spcAft>
                <a:spcPts val="1200"/>
              </a:spcAft>
              <a:buSzPct val="150000"/>
              <a:buFont typeface="Wingdings" panose="05000000000000000000" pitchFamily="2" charset="2"/>
              <a:buChar char="§"/>
            </a:pPr>
            <a:r>
              <a:rPr lang="de-DE" altLang="de-DE" sz="3200" dirty="0">
                <a:solidFill>
                  <a:srgbClr val="004068"/>
                </a:solidFill>
                <a:latin typeface="Verdana" panose="020B0604030504040204" pitchFamily="34" charset="0"/>
              </a:rPr>
              <a:t> individueller Rechtsanspruch</a:t>
            </a:r>
          </a:p>
          <a:p>
            <a:pPr>
              <a:spcAft>
                <a:spcPts val="1200"/>
              </a:spcAft>
              <a:buSzPct val="150000"/>
              <a:buFont typeface="Wingdings" panose="05000000000000000000" pitchFamily="2" charset="2"/>
              <a:buChar char="§"/>
            </a:pPr>
            <a:r>
              <a:rPr lang="de-DE" altLang="de-DE" sz="3200" dirty="0">
                <a:solidFill>
                  <a:srgbClr val="004068"/>
                </a:solidFill>
                <a:latin typeface="Verdana" panose="020B0604030504040204" pitchFamily="34" charset="0"/>
              </a:rPr>
              <a:t> ohne Bedürftigkeitsprüfung</a:t>
            </a:r>
          </a:p>
          <a:p>
            <a:pPr>
              <a:spcAft>
                <a:spcPts val="1200"/>
              </a:spcAft>
              <a:buSzPct val="150000"/>
              <a:buFont typeface="Wingdings" panose="05000000000000000000" pitchFamily="2" charset="2"/>
              <a:buChar char="§"/>
            </a:pPr>
            <a:r>
              <a:rPr lang="de-DE" altLang="de-DE" sz="3200" dirty="0">
                <a:solidFill>
                  <a:srgbClr val="004068"/>
                </a:solidFill>
                <a:latin typeface="Verdana" panose="020B0604030504040204" pitchFamily="34" charset="0"/>
              </a:rPr>
              <a:t> ohne eingeforderte Gegenleistung </a:t>
            </a:r>
            <a:br>
              <a:rPr lang="de-DE" altLang="de-DE" sz="3200" dirty="0">
                <a:solidFill>
                  <a:srgbClr val="004068"/>
                </a:solidFill>
                <a:latin typeface="Verdana" panose="020B0604030504040204" pitchFamily="34" charset="0"/>
              </a:rPr>
            </a:br>
            <a:r>
              <a:rPr lang="de-DE" altLang="de-DE" sz="3200" dirty="0">
                <a:solidFill>
                  <a:srgbClr val="004068"/>
                </a:solidFill>
                <a:latin typeface="Verdana" panose="020B0604030504040204" pitchFamily="34" charset="0"/>
              </a:rPr>
              <a:t>   insb. ohne Zwang zur Arbeit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A78CD0-31CA-4D50-9F39-5D200F34746F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6470113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93462" y="476672"/>
            <a:ext cx="8892479" cy="707886"/>
          </a:xfrm>
        </p:spPr>
        <p:txBody>
          <a:bodyPr/>
          <a:lstStyle/>
          <a:p>
            <a:pPr algn="ctr"/>
            <a:r>
              <a:rPr lang="de-DE" sz="4000" dirty="0">
                <a:solidFill>
                  <a:srgbClr val="820000"/>
                </a:solidFill>
              </a:rPr>
              <a:t>Post-Corona-Ökonomik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131806-0D31-4290-8A23-6843C362AA8F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8" name="Titel 2"/>
          <p:cNvSpPr txBox="1">
            <a:spLocks/>
          </p:cNvSpPr>
          <p:nvPr/>
        </p:nvSpPr>
        <p:spPr bwMode="auto">
          <a:xfrm>
            <a:off x="71754" y="5046366"/>
            <a:ext cx="4789149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Digitalisierung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Technik ist Medium für kulturellen Wandel</a:t>
            </a:r>
          </a:p>
        </p:txBody>
      </p:sp>
      <p:sp>
        <p:nvSpPr>
          <p:cNvPr id="10" name="Titel 2"/>
          <p:cNvSpPr txBox="1">
            <a:spLocks/>
          </p:cNvSpPr>
          <p:nvPr/>
        </p:nvSpPr>
        <p:spPr bwMode="auto">
          <a:xfrm>
            <a:off x="5056954" y="5046366"/>
            <a:ext cx="389545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Datenwirtschaft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b="0" kern="0" dirty="0">
                <a:solidFill>
                  <a:srgbClr val="004068"/>
                </a:solidFill>
              </a:rPr>
              <a:t>Optimierung</a:t>
            </a:r>
          </a:p>
          <a:p>
            <a:pPr lvl="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b="0" kern="0" dirty="0">
                <a:solidFill>
                  <a:srgbClr val="004068"/>
                </a:solidFill>
              </a:rPr>
              <a:t>Benchmark für alles</a:t>
            </a:r>
          </a:p>
        </p:txBody>
      </p:sp>
      <p:sp>
        <p:nvSpPr>
          <p:cNvPr id="9" name="Titel 2">
            <a:extLst>
              <a:ext uri="{FF2B5EF4-FFF2-40B4-BE49-F238E27FC236}">
                <a16:creationId xmlns:a16="http://schemas.microsoft.com/office/drawing/2014/main" id="{AEB68DB3-D151-4C51-BA79-C69943047283}"/>
              </a:ext>
            </a:extLst>
          </p:cNvPr>
          <p:cNvSpPr txBox="1">
            <a:spLocks/>
          </p:cNvSpPr>
          <p:nvPr/>
        </p:nvSpPr>
        <p:spPr bwMode="auto">
          <a:xfrm>
            <a:off x="321239" y="1624531"/>
            <a:ext cx="859040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Disruption</a:t>
            </a:r>
            <a:b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</a:br>
            <a:r>
              <a:rPr kumimoji="0" lang="de-DE" sz="2800" b="0" i="0" u="none" strike="noStrike" kern="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Keine Extrapolation der Vergangenheit</a:t>
            </a:r>
          </a:p>
        </p:txBody>
      </p:sp>
      <p:sp>
        <p:nvSpPr>
          <p:cNvPr id="2" name="Gleichschenkliges Dreieck 1">
            <a:extLst>
              <a:ext uri="{FF2B5EF4-FFF2-40B4-BE49-F238E27FC236}">
                <a16:creationId xmlns:a16="http://schemas.microsoft.com/office/drawing/2014/main" id="{84D6B77C-B4ED-4D1A-BC2D-FB36A7217AFA}"/>
              </a:ext>
            </a:extLst>
          </p:cNvPr>
          <p:cNvSpPr/>
          <p:nvPr/>
        </p:nvSpPr>
        <p:spPr bwMode="auto">
          <a:xfrm>
            <a:off x="3203848" y="2964260"/>
            <a:ext cx="2736304" cy="1656184"/>
          </a:xfrm>
          <a:prstGeom prst="triangle">
            <a:avLst/>
          </a:prstGeom>
          <a:noFill/>
          <a:ln w="76200" cap="flat" cmpd="sng" algn="ctr">
            <a:solidFill>
              <a:srgbClr val="82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5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FE8B907-8568-4673-AEDB-6054FE532405}"/>
              </a:ext>
            </a:extLst>
          </p:cNvPr>
          <p:cNvSpPr txBox="1"/>
          <p:nvPr/>
        </p:nvSpPr>
        <p:spPr>
          <a:xfrm>
            <a:off x="3909799" y="3645029"/>
            <a:ext cx="13244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1" i="0" u="none" strike="noStrike" kern="1200" cap="none" spc="0" normalizeH="0" baseline="0" noProof="0" dirty="0">
                <a:ln>
                  <a:noFill/>
                </a:ln>
                <a:solidFill>
                  <a:srgbClr val="82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3-D</a:t>
            </a:r>
          </a:p>
        </p:txBody>
      </p:sp>
    </p:spTree>
    <p:extLst>
      <p:ext uri="{BB962C8B-B14F-4D97-AF65-F5344CB8AC3E}">
        <p14:creationId xmlns:p14="http://schemas.microsoft.com/office/powerpoint/2010/main" val="208242330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Foliennummernplatzhalter 1"/>
          <p:cNvSpPr txBox="1">
            <a:spLocks noGrp="1"/>
          </p:cNvSpPr>
          <p:nvPr/>
        </p:nvSpPr>
        <p:spPr bwMode="auto">
          <a:xfrm>
            <a:off x="8382000" y="65532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F52C3C-A030-4B35-88FD-DFB884C646B6}" type="slidenum">
              <a:rPr kumimoji="0" lang="de-DE" sz="10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0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36547" name="Text Box 2"/>
          <p:cNvSpPr txBox="1">
            <a:spLocks noChangeArrowheads="1"/>
          </p:cNvSpPr>
          <p:nvPr/>
        </p:nvSpPr>
        <p:spPr bwMode="auto">
          <a:xfrm>
            <a:off x="148208" y="1628800"/>
            <a:ext cx="881628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highlight>
                  <a:srgbClr val="FFFF00"/>
                </a:highlight>
                <a:uLnTx/>
                <a:uFillTx/>
                <a:latin typeface="Verdana" pitchFamily="34" charset="0"/>
                <a:ea typeface="+mn-ea"/>
                <a:cs typeface="+mn-cs"/>
              </a:rPr>
              <a:t>KI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: Nicht nur gering, auch höher qualifizierte Jobs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srgbClr val="004068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„Geschützt“ bleiben</a:t>
            </a:r>
            <a:b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</a:b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- Feinmotorik</a:t>
            </a:r>
            <a:b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</a:b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- Kreativität</a:t>
            </a:r>
            <a:b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</a:b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- Emotionalität (Face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to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Face Beratung)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Arbeit neu denken und neu schaffen!</a:t>
            </a:r>
          </a:p>
        </p:txBody>
      </p:sp>
      <p:sp>
        <p:nvSpPr>
          <p:cNvPr id="236548" name="Rectangle 3"/>
          <p:cNvSpPr>
            <a:spLocks noChangeArrowheads="1"/>
          </p:cNvSpPr>
          <p:nvPr/>
        </p:nvSpPr>
        <p:spPr bwMode="auto">
          <a:xfrm>
            <a:off x="342900" y="349250"/>
            <a:ext cx="86215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82000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Digitalisierung und Arbeitsmarkt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3200" b="1" dirty="0">
                <a:solidFill>
                  <a:srgbClr val="002060"/>
                </a:solidFill>
                <a:latin typeface="Verdana" pitchFamily="34" charset="0"/>
              </a:rPr>
              <a:t>Vom Standard zum Speziellen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83734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07797F-ED02-4E3E-AAFB-C162E6DB0817}" type="slidenum">
              <a:rPr kumimoji="0" lang="de-DE" altLang="de-DE" sz="1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de-DE" altLang="de-DE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2686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82000" cy="4419600"/>
          </a:xfrm>
        </p:spPr>
        <p:txBody>
          <a:bodyPr/>
          <a:lstStyle/>
          <a:p>
            <a:pPr>
              <a:spcAft>
                <a:spcPts val="1200"/>
              </a:spcAft>
              <a:buFontTx/>
              <a:buNone/>
            </a:pPr>
            <a:r>
              <a:rPr lang="de-DE" altLang="de-DE" sz="3800" dirty="0"/>
              <a:t>   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8763" y="384666"/>
            <a:ext cx="87439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4068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82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Anpassungsfähigkeit fördern</a:t>
            </a:r>
            <a:b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82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altLang="de-DE" sz="3600" b="0" i="0" u="none" strike="noStrike" kern="1200" cap="none" spc="0" normalizeH="0" baseline="0" noProof="0" dirty="0">
                <a:ln>
                  <a:noFill/>
                </a:ln>
                <a:solidFill>
                  <a:srgbClr val="82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Empowerment, Enhancement</a:t>
            </a:r>
            <a:endParaRPr kumimoji="0" lang="de-DE" altLang="de-DE" sz="3200" b="0" i="0" u="none" strike="noStrike" kern="1200" cap="none" spc="0" normalizeH="0" baseline="0" noProof="0" dirty="0">
              <a:ln>
                <a:noFill/>
              </a:ln>
              <a:solidFill>
                <a:srgbClr val="820000"/>
              </a:solidFill>
              <a:effectLst/>
              <a:uLnTx/>
              <a:uFillTx/>
              <a:latin typeface="Verdana" panose="020B0604030504040204" pitchFamily="34" charset="0"/>
              <a:ea typeface="+mn-ea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87612" y="1705425"/>
            <a:ext cx="8371186" cy="48197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marR="0" lvl="0" indent="-571500" algn="l" defTabSz="914400" rtl="0" eaLnBrk="0" fontAlgn="auto" latinLnBrk="0" hangingPunct="0">
              <a:lnSpc>
                <a:spcPct val="100000"/>
              </a:lnSpc>
              <a:spcBef>
                <a:spcPct val="80000"/>
              </a:spcBef>
              <a:spcAft>
                <a:spcPts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Beschäftigungsfähigkeit wichtiger als Beschäftigungssicherung </a:t>
            </a:r>
            <a:b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</a:b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(Trampoline statt Sicherheitsgurte!)</a:t>
            </a:r>
          </a:p>
          <a:p>
            <a:pPr marL="571500" marR="0" lvl="0" indent="-571500" algn="l" defTabSz="914400" rtl="0" eaLnBrk="0" fontAlgn="auto" latinLnBrk="0" hangingPunct="0">
              <a:lnSpc>
                <a:spcPct val="100000"/>
              </a:lnSpc>
              <a:spcBef>
                <a:spcPct val="80000"/>
              </a:spcBef>
              <a:spcAft>
                <a:spcPts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Blinde Sozialpolitik ist gute Sozialpolitik (</a:t>
            </a:r>
            <a:r>
              <a:rPr kumimoji="0" lang="de-DE" alt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Dont‘t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</a:t>
            </a:r>
            <a:r>
              <a:rPr kumimoji="0" lang="de-DE" alt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feed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</a:t>
            </a:r>
            <a:r>
              <a:rPr kumimoji="0" lang="de-DE" alt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the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</a:t>
            </a:r>
            <a:r>
              <a:rPr kumimoji="0" lang="de-DE" alt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horses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</a:t>
            </a:r>
            <a:r>
              <a:rPr kumimoji="0" lang="de-DE" alt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to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</a:t>
            </a:r>
            <a:r>
              <a:rPr kumimoji="0" lang="de-DE" alt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feed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</a:t>
            </a:r>
            <a:r>
              <a:rPr kumimoji="0" lang="de-DE" alt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the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</a:t>
            </a:r>
            <a:r>
              <a:rPr kumimoji="0" lang="de-DE" alt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birds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!)</a:t>
            </a:r>
          </a:p>
          <a:p>
            <a:pPr marL="571500" marR="0" lvl="0" indent="-571500" algn="l" defTabSz="914400" rtl="0" eaLnBrk="0" fontAlgn="auto" latinLnBrk="0" hangingPunct="0">
              <a:lnSpc>
                <a:spcPct val="100000"/>
              </a:lnSpc>
              <a:spcBef>
                <a:spcPct val="80000"/>
              </a:spcBef>
              <a:spcAft>
                <a:spcPts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Sozialpolitik muss ex ante ermächtigen nicht ex </a:t>
            </a:r>
            <a:r>
              <a:rPr kumimoji="0" lang="de-DE" alt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post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reparieren</a:t>
            </a:r>
            <a:endParaRPr kumimoji="0" lang="de-DE" altLang="de-DE" sz="3200" b="0" i="0" u="none" strike="noStrike" kern="1200" cap="none" spc="0" normalizeH="0" baseline="0" noProof="0" dirty="0">
              <a:ln>
                <a:noFill/>
              </a:ln>
              <a:solidFill>
                <a:srgbClr val="00194C"/>
              </a:solidFill>
              <a:effectLst/>
              <a:highlight>
                <a:srgbClr val="FFFF00"/>
              </a:highlight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4534243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Foliennummernplatzhalter 1"/>
          <p:cNvSpPr txBox="1">
            <a:spLocks noGrp="1"/>
          </p:cNvSpPr>
          <p:nvPr/>
        </p:nvSpPr>
        <p:spPr bwMode="auto">
          <a:xfrm>
            <a:off x="8313975" y="65532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F52C3C-A030-4B35-88FD-DFB884C646B6}" type="slidenum">
              <a:rPr kumimoji="0" lang="de-DE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pPr marL="0" marR="0" lvl="0" indent="0" algn="r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</p:txBody>
      </p:sp>
      <p:sp>
        <p:nvSpPr>
          <p:cNvPr id="236547" name="Text Box 2"/>
          <p:cNvSpPr txBox="1">
            <a:spLocks noChangeArrowheads="1"/>
          </p:cNvSpPr>
          <p:nvPr/>
        </p:nvSpPr>
        <p:spPr bwMode="auto">
          <a:xfrm>
            <a:off x="163860" y="1428929"/>
            <a:ext cx="881628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Vom Schutz vor Veränderung zur Förderung von Veränderung</a:t>
            </a:r>
            <a:b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r>
              <a:rPr kumimoji="0" lang="de-DE" alt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(berufliche wie räumliche Mobilität fördern)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Loslösung von Fixierung auf Arbeit</a:t>
            </a:r>
            <a:b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r>
              <a:rPr kumimoji="0" lang="de-DE" alt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- bei Finanzierung (Sozialabgaben)</a:t>
            </a:r>
            <a:br>
              <a:rPr kumimoji="0" lang="de-DE" alt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r>
              <a:rPr kumimoji="0" lang="de-DE" alt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- nicht Arbeit im Zentrum, sondern Leben)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Arbeitslosigkeit nicht Problem,</a:t>
            </a:r>
            <a:b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sondern Erfolg</a:t>
            </a:r>
            <a:b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</a:br>
            <a:r>
              <a:rPr kumimoji="0" lang="de-DE" alt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(nicht arbeiten müssen, sondern arbeiten wollen); Senior(</a:t>
            </a:r>
            <a:r>
              <a:rPr kumimoji="0" lang="de-DE" alt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inn</a:t>
            </a:r>
            <a:r>
              <a:rPr kumimoji="0" lang="de-DE" altLang="de-DE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)en als Avantgarde</a:t>
            </a:r>
          </a:p>
        </p:txBody>
      </p:sp>
      <p:sp>
        <p:nvSpPr>
          <p:cNvPr id="236548" name="Rectangle 3"/>
          <p:cNvSpPr>
            <a:spLocks noChangeArrowheads="1"/>
          </p:cNvSpPr>
          <p:nvPr/>
        </p:nvSpPr>
        <p:spPr bwMode="auto">
          <a:xfrm>
            <a:off x="342900" y="349250"/>
            <a:ext cx="86215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82000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Sozialstaat an Anfang nicht Ende!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srgbClr val="820000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156827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1475656" y="458663"/>
            <a:ext cx="648072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82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Eckpunkte eines BGE</a:t>
            </a:r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525996" y="1628800"/>
            <a:ext cx="8380040" cy="477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Kindergeld für alle!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soziokulturelles Existenzminimum</a:t>
            </a:r>
            <a:b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</a:b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  definieren (= politischer Prozess)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ohne Bedürftigkeitsprüfung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ohne eingeforderte Gegenleistung </a:t>
            </a:r>
            <a:b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</a:b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  insb. ohne Zwang zur Arbeit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Universaltransfer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A78CD0-31CA-4D50-9F39-5D200F34746F}" type="slidenum">
              <a:rPr kumimoji="0" lang="de-DE" altLang="de-DE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altLang="de-DE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Folienzoom 3">
                <a:extLst>
                  <a:ext uri="{FF2B5EF4-FFF2-40B4-BE49-F238E27FC236}">
                    <a16:creationId xmlns:a16="http://schemas.microsoft.com/office/drawing/2014/main" id="{F890D4A6-9D71-45D4-BA47-0C3F628E9F09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-1171575" y="-1733550"/>
              <a:ext cx="2286000" cy="1714500"/>
            </p:xfrm>
            <a:graphic>
              <a:graphicData uri="http://schemas.microsoft.com/office/powerpoint/2016/slidezoom">
                <pslz:sldZm>
                  <pslz:sldZmObj sldId="453" cId="2264701137">
                    <pslz:zmPr id="{95FFCC16-23EE-459A-906F-18CA273256C2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Folienzoom 3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890D4A6-9D71-45D4-BA47-0C3F628E9F0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1171575" y="-1733550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4671959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31806-0D31-4290-8A23-6843C362AA8F}" type="slidenum">
              <a:rPr lang="en-US" smtClean="0"/>
              <a:t>7</a:t>
            </a:fld>
            <a:endParaRPr lang="en-US"/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845820" y="335660"/>
            <a:ext cx="7645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3200" b="1" dirty="0">
                <a:solidFill>
                  <a:srgbClr val="820000"/>
                </a:solidFill>
                <a:latin typeface="+mn-lt"/>
              </a:rPr>
              <a:t>Finanzierbar ?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86224" y="1692627"/>
            <a:ext cx="8571552" cy="3472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  <a:buSzPct val="150000"/>
              <a:buFont typeface="Wingdings" pitchFamily="2" charset="2"/>
              <a:buChar char="§"/>
            </a:pPr>
            <a:r>
              <a:rPr lang="de-DE" sz="3200" dirty="0">
                <a:solidFill>
                  <a:schemeClr val="folHlink"/>
                </a:solidFill>
                <a:latin typeface="Verdana" pitchFamily="34" charset="0"/>
              </a:rPr>
              <a:t> 	Sozialbudget	  2019: 	1.040 Mrd. €</a:t>
            </a:r>
            <a:br>
              <a:rPr lang="de-DE" sz="3200" dirty="0">
                <a:solidFill>
                  <a:schemeClr val="folHlink"/>
                </a:solidFill>
                <a:latin typeface="Verdana" pitchFamily="34" charset="0"/>
              </a:rPr>
            </a:br>
            <a:r>
              <a:rPr lang="de-DE" sz="3200" dirty="0">
                <a:solidFill>
                  <a:schemeClr val="folHlink"/>
                </a:solidFill>
                <a:latin typeface="Verdana" pitchFamily="34" charset="0"/>
              </a:rPr>
              <a:t>	</a:t>
            </a:r>
            <a:r>
              <a:rPr lang="de-DE" dirty="0">
                <a:solidFill>
                  <a:schemeClr val="folHlink"/>
                </a:solidFill>
                <a:latin typeface="Verdana" pitchFamily="34" charset="0"/>
              </a:rPr>
              <a:t>(</a:t>
            </a:r>
            <a:r>
              <a:rPr lang="de-DE" b="1" dirty="0">
                <a:solidFill>
                  <a:schemeClr val="folHlink"/>
                </a:solidFill>
                <a:latin typeface="Verdana" pitchFamily="34" charset="0"/>
              </a:rPr>
              <a:t>Leistungen</a:t>
            </a:r>
            <a:r>
              <a:rPr lang="de-DE" dirty="0">
                <a:solidFill>
                  <a:schemeClr val="folHlink"/>
                </a:solidFill>
                <a:latin typeface="Verdana" pitchFamily="34" charset="0"/>
              </a:rPr>
              <a:t> gemäß</a:t>
            </a:r>
            <a:br>
              <a:rPr lang="de-DE" dirty="0">
                <a:solidFill>
                  <a:schemeClr val="folHlink"/>
                </a:solidFill>
                <a:latin typeface="Verdana" pitchFamily="34" charset="0"/>
              </a:rPr>
            </a:br>
            <a:r>
              <a:rPr lang="de-DE" dirty="0">
                <a:solidFill>
                  <a:schemeClr val="folHlink"/>
                </a:solidFill>
                <a:latin typeface="Verdana" pitchFamily="34" charset="0"/>
              </a:rPr>
              <a:t>         	BMAS, Sozialbudget 2019)</a:t>
            </a:r>
            <a:br>
              <a:rPr lang="de-DE" dirty="0">
                <a:solidFill>
                  <a:schemeClr val="folHlink"/>
                </a:solidFill>
                <a:latin typeface="Verdana" pitchFamily="34" charset="0"/>
              </a:rPr>
            </a:br>
            <a:br>
              <a:rPr lang="de-DE" dirty="0">
                <a:solidFill>
                  <a:schemeClr val="folHlink"/>
                </a:solidFill>
                <a:latin typeface="Verdana" pitchFamily="34" charset="0"/>
              </a:rPr>
            </a:br>
            <a:r>
              <a:rPr lang="de-DE" sz="3200" dirty="0">
                <a:solidFill>
                  <a:schemeClr val="folHlink"/>
                </a:solidFill>
                <a:latin typeface="Verdana" pitchFamily="34" charset="0"/>
              </a:rPr>
              <a:t>		  	</a:t>
            </a:r>
          </a:p>
          <a:p>
            <a:pPr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r>
              <a:rPr lang="de-DE" sz="3200" dirty="0">
                <a:solidFill>
                  <a:schemeClr val="folHlink"/>
                </a:solidFill>
                <a:latin typeface="Verdana" pitchFamily="34" charset="0"/>
              </a:rPr>
              <a:t> 	Grundeinkommen 1.000 € / Monat</a:t>
            </a:r>
            <a:br>
              <a:rPr lang="de-DE" sz="3200" dirty="0">
                <a:solidFill>
                  <a:schemeClr val="folHlink"/>
                </a:solidFill>
                <a:latin typeface="Verdana" pitchFamily="34" charset="0"/>
              </a:rPr>
            </a:br>
            <a:r>
              <a:rPr lang="de-DE" sz="3200" dirty="0">
                <a:solidFill>
                  <a:schemeClr val="folHlink"/>
                </a:solidFill>
                <a:latin typeface="Verdana" pitchFamily="34" charset="0"/>
              </a:rPr>
              <a:t>	82 Mio. * 12.000 € = 	</a:t>
            </a:r>
            <a:r>
              <a:rPr lang="de-DE" sz="3200" b="1" dirty="0">
                <a:solidFill>
                  <a:srgbClr val="820000"/>
                </a:solidFill>
                <a:latin typeface="Verdana" pitchFamily="34" charset="0"/>
              </a:rPr>
              <a:t>984 Mrd. €</a:t>
            </a:r>
          </a:p>
          <a:p>
            <a:pPr>
              <a:spcBef>
                <a:spcPct val="50000"/>
              </a:spcBef>
              <a:buSzPct val="150000"/>
              <a:buFont typeface="Wingdings" pitchFamily="2" charset="2"/>
              <a:buChar char="§"/>
            </a:pPr>
            <a:endParaRPr lang="de-DE" sz="3200" dirty="0">
              <a:solidFill>
                <a:schemeClr val="folHlink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59576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S Design AFWP">
  <a:themeElements>
    <a:clrScheme name="hwwa-vortrag_neu_01 1">
      <a:dk1>
        <a:srgbClr val="000000"/>
      </a:dk1>
      <a:lt1>
        <a:srgbClr val="FFFFFF"/>
      </a:lt1>
      <a:dk2>
        <a:srgbClr val="000000"/>
      </a:dk2>
      <a:lt2>
        <a:srgbClr val="AAAAAA"/>
      </a:lt2>
      <a:accent1>
        <a:srgbClr val="DF0029"/>
      </a:accent1>
      <a:accent2>
        <a:srgbClr val="6E6E6E"/>
      </a:accent2>
      <a:accent3>
        <a:srgbClr val="FFFFFF"/>
      </a:accent3>
      <a:accent4>
        <a:srgbClr val="000000"/>
      </a:accent4>
      <a:accent5>
        <a:srgbClr val="ECAAAC"/>
      </a:accent5>
      <a:accent6>
        <a:srgbClr val="636363"/>
      </a:accent6>
      <a:hlink>
        <a:srgbClr val="326296"/>
      </a:hlink>
      <a:folHlink>
        <a:srgbClr val="004068"/>
      </a:folHlink>
    </a:clrScheme>
    <a:fontScheme name="Ganymed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wwa-vortrag_neu_01 1">
        <a:dk1>
          <a:srgbClr val="000000"/>
        </a:dk1>
        <a:lt1>
          <a:srgbClr val="FFFFFF"/>
        </a:lt1>
        <a:dk2>
          <a:srgbClr val="000000"/>
        </a:dk2>
        <a:lt2>
          <a:srgbClr val="AAAAAA"/>
        </a:lt2>
        <a:accent1>
          <a:srgbClr val="DF0029"/>
        </a:accent1>
        <a:accent2>
          <a:srgbClr val="6E6E6E"/>
        </a:accent2>
        <a:accent3>
          <a:srgbClr val="FFFFFF"/>
        </a:accent3>
        <a:accent4>
          <a:srgbClr val="000000"/>
        </a:accent4>
        <a:accent5>
          <a:srgbClr val="ECAAAC"/>
        </a:accent5>
        <a:accent6>
          <a:srgbClr val="636363"/>
        </a:accent6>
        <a:hlink>
          <a:srgbClr val="326296"/>
        </a:hlink>
        <a:folHlink>
          <a:srgbClr val="0040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 Design AFWP</Template>
  <TotalTime>0</TotalTime>
  <Words>317</Words>
  <Application>Microsoft Office PowerPoint</Application>
  <PresentationFormat>Bildschirmpräsentation (4:3)</PresentationFormat>
  <Paragraphs>53</Paragraphs>
  <Slides>7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Calibri</vt:lpstr>
      <vt:lpstr>Verdana</vt:lpstr>
      <vt:lpstr>Wingdings</vt:lpstr>
      <vt:lpstr>TS Design AFWP</vt:lpstr>
      <vt:lpstr>PowerPoint-Präsentation</vt:lpstr>
      <vt:lpstr>Post-Corona-Ökonomik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Vorlesung   Aktuelle Fragen der Wirtschaftspolitik</dc:title>
  <dc:creator>Administrator</dc:creator>
  <cp:lastModifiedBy>Thomas</cp:lastModifiedBy>
  <cp:revision>74</cp:revision>
  <cp:lastPrinted>2020-09-07T09:16:28Z</cp:lastPrinted>
  <dcterms:created xsi:type="dcterms:W3CDTF">2015-09-09T08:49:27Z</dcterms:created>
  <dcterms:modified xsi:type="dcterms:W3CDTF">2020-10-27T13:52:24Z</dcterms:modified>
</cp:coreProperties>
</file>