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96" r:id="rId4"/>
    <p:sldId id="258" r:id="rId5"/>
    <p:sldId id="300" r:id="rId6"/>
    <p:sldId id="288" r:id="rId7"/>
    <p:sldId id="298" r:id="rId8"/>
    <p:sldId id="291" r:id="rId9"/>
    <p:sldId id="302" r:id="rId10"/>
    <p:sldId id="289" r:id="rId11"/>
    <p:sldId id="303" r:id="rId12"/>
    <p:sldId id="292" r:id="rId13"/>
    <p:sldId id="299" r:id="rId14"/>
    <p:sldId id="297" r:id="rId15"/>
    <p:sldId id="29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85246" autoAdjust="0"/>
  </p:normalViewPr>
  <p:slideViewPr>
    <p:cSldViewPr snapToGrid="0">
      <p:cViewPr varScale="1">
        <p:scale>
          <a:sx n="97" d="100"/>
          <a:sy n="97" d="100"/>
        </p:scale>
        <p:origin x="13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EE4B2-524A-4FF3-83D5-216037952168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BE52C-DA8C-475D-982F-1928F69BCA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013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BE52C-DA8C-475D-982F-1928F69BCA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156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BE52C-DA8C-475D-982F-1928F69BCAF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315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BE52C-DA8C-475D-982F-1928F69BCA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05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BE52C-DA8C-475D-982F-1928F69BCA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852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BE52C-DA8C-475D-982F-1928F69BCA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285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BE52C-DA8C-475D-982F-1928F69BCA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9350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BE52C-DA8C-475D-982F-1928F69BCAF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507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BE52C-DA8C-475D-982F-1928F69BCAF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5741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BE52C-DA8C-475D-982F-1928F69BCAF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8713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was to reevaluate a firm’s ESG risk exposure in order to facilitate comparisons across companies that may operate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the old methodology, firms were rated relative to their industry peers but now they are rated relative to all other firms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BE52C-DA8C-475D-982F-1928F69BCAF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983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4E886-3EBB-4CF4-9D7D-D6BAA3B5D9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4B8A41-E187-44F0-912F-3EE04D947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B3AF1-E037-43D3-8356-CF2EDC77E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ED7D-7A26-4C60-A1FA-0AE3B7FC1841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51D80E-67C3-4F39-9A54-3774AD432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B4BF6-0C92-447E-8847-9EC2FA8E9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E-CF9D-4783-A6FB-17F9783EF22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600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764E0-4AC7-4553-A405-7E81D8A34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92D756-B199-453D-8B54-92C2ED7829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5EE7CF-FC4B-4C11-BFD1-2C2E3CB58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ED7D-7A26-4C60-A1FA-0AE3B7FC1841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D4DC2E-8CA9-4301-AC28-85F71A438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0E34F-DF81-4CDF-BD03-564C50F80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E-CF9D-4783-A6FB-17F9783EF22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08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E1285C-7CD0-44E1-8F68-9FEE455893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75FC7D-73A3-4D4B-BA15-4884778D86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1F8C2-E81D-4242-A4A2-EC53B7FD2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ED7D-7A26-4C60-A1FA-0AE3B7FC1841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235333-3C6C-46D9-A358-DBCF394E4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936681-125A-4147-B4F2-E0A647295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E-CF9D-4783-A6FB-17F9783EF22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981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6891A-8014-4A60-8DEE-9BCE697F0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03F7B-E494-4E04-8C32-A9D6B3EC2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3E7E1-EF87-4713-A32D-070E23D9F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ED7D-7A26-4C60-A1FA-0AE3B7FC1841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787E3-8F2F-4EEE-A96E-200DD52A9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66FAB6-F23B-4E45-A043-F1DB0CBE9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E-CF9D-4783-A6FB-17F9783EF22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8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07365-2937-4816-B8BB-F85E588C1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8A2E94-CC0F-4FE8-A1C2-C44E99DC54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9B5CB1-F43A-46E3-9178-6C8D321FC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ED7D-7A26-4C60-A1FA-0AE3B7FC1841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F8955-7CB1-4F50-86CE-0E4DCFAFB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91125-9604-4C55-A9CD-AD5C07517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E-CF9D-4783-A6FB-17F9783EF22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647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91AB0-FFA0-4DF8-9ADC-5E77377DB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81E24-4782-4F0F-9D6E-13A403B168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00C293-3A51-48F0-9168-34B7C5A777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F34003-169A-4E5C-B6B8-0373D4CB8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ED7D-7A26-4C60-A1FA-0AE3B7FC1841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8C1141-A597-44C2-953F-F9A94EED3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11BB6B-676D-4626-98F3-6940E6C8B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E-CF9D-4783-A6FB-17F9783EF22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036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74D34-E095-48A3-BA2E-1475A1D12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7B7D1C-413D-4C99-8318-B3A84F3B5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FE4D9C-4E4A-4B4E-A16F-AB7C2FAE5E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0EB6CA-6E31-46D3-B142-57BBD05BEA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6A219-AEFA-4A25-A077-A231DB0209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346F94-C4FB-45B8-A81C-E0534946E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ED7D-7A26-4C60-A1FA-0AE3B7FC1841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CA1A70-0188-40B1-95A2-18E0C1303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529E11-B785-4A3F-8D17-0B050C2CE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E-CF9D-4783-A6FB-17F9783EF22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58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EDCEA-9DA8-44DA-9BE8-3020B3ED1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F6F7C3-5E15-470E-830A-7F7D97EE7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ED7D-7A26-4C60-A1FA-0AE3B7FC1841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FA6F86-741C-4565-AC93-D21795B84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1A816B-539D-4F5C-9C0F-394213F25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E-CF9D-4783-A6FB-17F9783EF22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19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CF94FE-E489-4B16-B387-D0562D1D9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ED7D-7A26-4C60-A1FA-0AE3B7FC1841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9DAF5B-B6ED-4DE8-B1E6-6AE632920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A5BA9F-48D0-4CC1-B2DB-6FE26AFE4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E-CF9D-4783-A6FB-17F9783EF22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62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FFB97-6AC6-4CFD-97EA-DF9BEA203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C4904-87EE-4602-8CF3-E241344E2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1B6A03-3D30-43AD-B9DE-7F6D93BC08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4D318C-4953-4A3E-8B80-A570E9B2E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ED7D-7A26-4C60-A1FA-0AE3B7FC1841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B9A89-FE07-4D6A-A662-A735B6914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EB5211-8853-4725-9677-D411D7923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E-CF9D-4783-A6FB-17F9783EF22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39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33BD6-5BC9-48F1-9ABE-1AD58726E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6F7E61-CF65-4D3B-B4CE-C95EEFD4DA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283493-6FF9-41BE-BEE5-5AC47A35C3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CF52A6-C6C6-41C3-84A9-58EBC80C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ED7D-7A26-4C60-A1FA-0AE3B7FC1841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63F2FC-6A2D-4EFB-8371-1FE620738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0C81F3-6B85-442B-9BFE-9AFD1C373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E-CF9D-4783-A6FB-17F9783EF22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63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6FA3EA-AC08-4CA6-8D30-F0AC42EE1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032FF-2536-4C95-BB9C-F77D27CDA0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0444E6-DBD2-4835-9231-9BC903792A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FED7D-7A26-4C60-A1FA-0AE3B7FC1841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47806-96E5-407A-8A8C-A9784F1530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44B90-344D-436A-A322-BDFB7632C3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11DBE-CF9D-4783-A6FB-17F9783EF22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72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F0A17-A9B0-4B20-AA67-FEC54503D9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5741" y="1507846"/>
            <a:ext cx="9144000" cy="2387600"/>
          </a:xfrm>
        </p:spPr>
        <p:txBody>
          <a:bodyPr>
            <a:noAutofit/>
          </a:bodyPr>
          <a:lstStyle/>
          <a:p>
            <a:r>
              <a:rPr lang="en-US" sz="4400" dirty="0"/>
              <a:t>Carbon Offsets: Decarbonization or Transition-Washing?</a:t>
            </a:r>
            <a:br>
              <a:rPr lang="en-US" sz="4400" dirty="0"/>
            </a:br>
            <a:r>
              <a:rPr lang="en-US" sz="3200" dirty="0"/>
              <a:t>(</a:t>
            </a:r>
            <a:r>
              <a:rPr lang="en-US" sz="3200" dirty="0" err="1"/>
              <a:t>Sehoon</a:t>
            </a:r>
            <a:r>
              <a:rPr lang="en-US" sz="3200" dirty="0"/>
              <a:t> Kim, Tao Li, </a:t>
            </a:r>
            <a:r>
              <a:rPr lang="en-US" sz="3200" dirty="0" err="1"/>
              <a:t>Yanbin</a:t>
            </a:r>
            <a:r>
              <a:rPr lang="en-US" sz="3200" dirty="0"/>
              <a:t> Wu)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228475-67E6-46D0-A4F0-0115AB9206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3318" y="4079875"/>
            <a:ext cx="9144000" cy="1655762"/>
          </a:xfrm>
        </p:spPr>
        <p:txBody>
          <a:bodyPr>
            <a:normAutofit fontScale="92500" lnSpcReduction="20000"/>
          </a:bodyPr>
          <a:lstStyle/>
          <a:p>
            <a:endParaRPr lang="en-US" sz="2800" dirty="0"/>
          </a:p>
          <a:p>
            <a:r>
              <a:rPr lang="en-US" sz="2800" b="1" dirty="0"/>
              <a:t>Discussion</a:t>
            </a:r>
          </a:p>
          <a:p>
            <a:endParaRPr lang="en-US" sz="2800" dirty="0"/>
          </a:p>
          <a:p>
            <a:r>
              <a:rPr lang="en-US" sz="2800" dirty="0"/>
              <a:t>(Brunella Bruno, Bocconi University and </a:t>
            </a:r>
            <a:r>
              <a:rPr lang="en-US" sz="2800" dirty="0" err="1"/>
              <a:t>Baffi</a:t>
            </a:r>
            <a:r>
              <a:rPr lang="en-US" sz="2800" dirty="0"/>
              <a:t>)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8B6D8E-20A0-455A-8172-04E8F23B4349}"/>
              </a:ext>
            </a:extLst>
          </p:cNvPr>
          <p:cNvSpPr txBox="1"/>
          <p:nvPr/>
        </p:nvSpPr>
        <p:spPr>
          <a:xfrm>
            <a:off x="1888900" y="6287169"/>
            <a:ext cx="8295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  <a:r>
              <a:rPr lang="en-US" baseline="30000" dirty="0"/>
              <a:t>th</a:t>
            </a:r>
            <a:r>
              <a:rPr lang="en-US" dirty="0"/>
              <a:t> IWH, Fin-Fire Workshop on “Challenges to Financial Stability”, 21-22 October, Halle</a:t>
            </a:r>
          </a:p>
        </p:txBody>
      </p:sp>
    </p:spTree>
    <p:extLst>
      <p:ext uri="{BB962C8B-B14F-4D97-AF65-F5344CB8AC3E}">
        <p14:creationId xmlns:p14="http://schemas.microsoft.com/office/powerpoint/2010/main" val="330155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5ECD4-1167-45D1-A7C8-171B140F5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004" y="9288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dirty="0"/>
              <a:t>quasi-natural </a:t>
            </a:r>
            <a:r>
              <a:rPr lang="en-US" dirty="0" smtClean="0"/>
              <a:t>experiment</a:t>
            </a:r>
            <a:r>
              <a:rPr lang="en-US" sz="4000" dirty="0" smtClean="0"/>
              <a:t>.</a:t>
            </a:r>
            <a:br>
              <a:rPr lang="en-US" sz="4000" dirty="0" smtClean="0"/>
            </a:br>
            <a:r>
              <a:rPr lang="en-US" sz="4000" dirty="0" smtClean="0"/>
              <a:t>Why </a:t>
            </a:r>
            <a:r>
              <a:rPr lang="en-US" sz="4000" dirty="0"/>
              <a:t>do firms use CO1 offsets?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6F8CE-9500-4775-B8E5-F40600827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521" y="1460665"/>
            <a:ext cx="11139056" cy="5052951"/>
          </a:xfrm>
        </p:spPr>
        <p:txBody>
          <a:bodyPr>
            <a:noAutofit/>
          </a:bodyPr>
          <a:lstStyle/>
          <a:p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613558" y="1763923"/>
            <a:ext cx="1063237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Need to clarify:</a:t>
            </a:r>
          </a:p>
          <a:p>
            <a:endParaRPr lang="en-US" sz="2400" dirty="0" smtClean="0"/>
          </a:p>
          <a:p>
            <a:pPr marL="457200" indent="-457200">
              <a:buFont typeface="Calibri" panose="020F0502020204030204" pitchFamily="34" charset="0"/>
              <a:buChar char="⁻"/>
            </a:pPr>
            <a:r>
              <a:rPr lang="en-US" sz="2400" dirty="0" smtClean="0"/>
              <a:t>The pre – post years</a:t>
            </a:r>
            <a:r>
              <a:rPr lang="en-US" sz="2400" dirty="0"/>
              <a:t> </a:t>
            </a:r>
            <a:r>
              <a:rPr lang="en-US" sz="2400" dirty="0" smtClean="0"/>
              <a:t>(which years exactly? Short </a:t>
            </a:r>
            <a:r>
              <a:rPr lang="en-US" sz="2400" dirty="0"/>
              <a:t>term effect? Persistent effect</a:t>
            </a:r>
            <a:r>
              <a:rPr lang="en-US" sz="2400" dirty="0" smtClean="0"/>
              <a:t>?) </a:t>
            </a:r>
          </a:p>
          <a:p>
            <a:pPr marL="457200" indent="-457200">
              <a:buFont typeface="Calibri" panose="020F0502020204030204" pitchFamily="34" charset="0"/>
              <a:buChar char="⁻"/>
            </a:pPr>
            <a:r>
              <a:rPr lang="en-US" sz="2400" dirty="0" smtClean="0"/>
              <a:t>The nature of the shock (downgrade vs. methodology change effect)</a:t>
            </a:r>
          </a:p>
          <a:p>
            <a:pPr marL="457200" indent="-457200">
              <a:buFont typeface="Calibri" panose="020F0502020204030204" pitchFamily="34" charset="0"/>
              <a:buChar char="⁻"/>
            </a:pPr>
            <a:r>
              <a:rPr lang="en-US" sz="2400" dirty="0" smtClean="0"/>
              <a:t>Treated </a:t>
            </a:r>
            <a:r>
              <a:rPr lang="en-US" sz="2400" dirty="0"/>
              <a:t>and control </a:t>
            </a:r>
            <a:r>
              <a:rPr lang="en-US" sz="2400" dirty="0" smtClean="0"/>
              <a:t>groups </a:t>
            </a:r>
            <a:r>
              <a:rPr lang="en-US" sz="2400" dirty="0"/>
              <a:t>across the </a:t>
            </a:r>
            <a:r>
              <a:rPr lang="en-US" sz="2400" dirty="0" smtClean="0"/>
              <a:t>tests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In general, important to control for the change in C02 emissions over time to rule out the possibility that the increase in CO2 offsets is driven by changes in CO2 emissions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63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5ECD4-1167-45D1-A7C8-171B140F5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004" y="9288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dirty="0"/>
              <a:t>quasi-natural </a:t>
            </a:r>
            <a:r>
              <a:rPr lang="en-US" dirty="0" smtClean="0"/>
              <a:t>experiment</a:t>
            </a:r>
            <a:r>
              <a:rPr lang="en-US" sz="4000" dirty="0" smtClean="0"/>
              <a:t>.</a:t>
            </a:r>
            <a:br>
              <a:rPr lang="en-US" sz="4000" dirty="0" smtClean="0"/>
            </a:br>
            <a:r>
              <a:rPr lang="en-US" sz="4000" dirty="0" smtClean="0"/>
              <a:t>Why </a:t>
            </a:r>
            <a:r>
              <a:rPr lang="en-US" sz="4000" dirty="0"/>
              <a:t>do firms use CO1 offsets?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6F8CE-9500-4775-B8E5-F40600827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270" y="1554026"/>
            <a:ext cx="10545287" cy="48348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It </a:t>
            </a:r>
            <a:r>
              <a:rPr lang="en-US" sz="2400" dirty="0">
                <a:solidFill>
                  <a:srgbClr val="FF0000"/>
                </a:solidFill>
              </a:rPr>
              <a:t>is important to shed light on the ESG-rated sample of firms (treated group) versus the control </a:t>
            </a:r>
            <a:r>
              <a:rPr lang="en-US" sz="2400" dirty="0" smtClean="0">
                <a:solidFill>
                  <a:srgbClr val="FF0000"/>
                </a:solidFill>
              </a:rPr>
              <a:t>group.</a:t>
            </a:r>
          </a:p>
          <a:p>
            <a:pPr marL="0" indent="0">
              <a:buNone/>
            </a:pPr>
            <a:r>
              <a:rPr lang="en-US" sz="2000" dirty="0" smtClean="0"/>
              <a:t>Can </a:t>
            </a:r>
            <a:r>
              <a:rPr lang="en-US" sz="2000" dirty="0"/>
              <a:t>you provide more descriptive statistics on ESG-rated firms?</a:t>
            </a:r>
            <a:br>
              <a:rPr lang="en-US" sz="2000" dirty="0"/>
            </a:br>
            <a:r>
              <a:rPr lang="en-US" sz="2000" dirty="0"/>
              <a:t>How many firms have an ESG rating? How many downgrades/upgrades</a:t>
            </a:r>
            <a:r>
              <a:rPr lang="en-US" sz="2000" dirty="0" smtClean="0"/>
              <a:t>?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You </a:t>
            </a:r>
            <a:r>
              <a:rPr lang="en-US" sz="2400" dirty="0">
                <a:solidFill>
                  <a:srgbClr val="FF0000"/>
                </a:solidFill>
              </a:rPr>
              <a:t>could run a battery of tests to understand what is driving your results:</a:t>
            </a:r>
          </a:p>
          <a:p>
            <a:pPr marL="0" indent="0">
              <a:buNone/>
            </a:pPr>
            <a:r>
              <a:rPr lang="en-US" sz="2000" dirty="0"/>
              <a:t>Is this a 'downgrading effect' or a 'rating methodology change' effect? A 'methodology change effect' related to a more precise way of measuring transition risk would apply to all ESG-rated firms.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r>
              <a:rPr lang="en-US" sz="2000" dirty="0" smtClean="0"/>
              <a:t>Diff-in-Diff </a:t>
            </a:r>
            <a:r>
              <a:rPr lang="en-US" sz="2000" dirty="0"/>
              <a:t>in the full sample: Post × ESG-rated (to compare rated vs. unrated </a:t>
            </a:r>
            <a:r>
              <a:rPr lang="en-US" sz="2000" dirty="0" smtClean="0"/>
              <a:t>firms</a:t>
            </a:r>
            <a:r>
              <a:rPr lang="en-US" sz="2000" dirty="0"/>
              <a:t>)</a:t>
            </a:r>
          </a:p>
          <a:p>
            <a:pPr lvl="1"/>
            <a:r>
              <a:rPr lang="en-US" sz="2000" dirty="0" smtClean="0"/>
              <a:t>Diff-in-Diff </a:t>
            </a:r>
            <a:r>
              <a:rPr lang="en-US" sz="2000" dirty="0"/>
              <a:t>within the subsample of ESG-rated firms:</a:t>
            </a:r>
          </a:p>
          <a:p>
            <a:pPr lvl="2">
              <a:buFont typeface="Calibri" panose="020F0502020204030204" pitchFamily="34" charset="0"/>
              <a:buChar char="˗"/>
            </a:pPr>
            <a:r>
              <a:rPr lang="en-US" dirty="0"/>
              <a:t>Post</a:t>
            </a:r>
          </a:p>
          <a:p>
            <a:pPr lvl="2">
              <a:buFont typeface="Calibri" panose="020F0502020204030204" pitchFamily="34" charset="0"/>
              <a:buChar char="˗"/>
            </a:pPr>
            <a:r>
              <a:rPr lang="en-US" dirty="0"/>
              <a:t>Post × ESG downgrading</a:t>
            </a:r>
            <a:r>
              <a:rPr lang="en-US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3862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F65F7-6939-40EC-BBC9-7279DCD75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537" y="52534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Results interpretation</a:t>
            </a:r>
            <a:br>
              <a:rPr lang="en-US" dirty="0" smtClean="0"/>
            </a:br>
            <a:r>
              <a:rPr lang="en-US" sz="4000" dirty="0" smtClean="0"/>
              <a:t>Integrating H1 and H2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044AE-0718-4F0D-958D-A31B0A72F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768" y="1242814"/>
            <a:ext cx="10248405" cy="525892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b="1" dirty="0" smtClean="0"/>
          </a:p>
          <a:p>
            <a:r>
              <a:rPr lang="en-US" sz="2400" dirty="0" smtClean="0"/>
              <a:t>Table 6 shows that low emitters and firms from low industry interquartile gap retire more carbon offsets.</a:t>
            </a:r>
            <a:r>
              <a:rPr lang="en-US" sz="2400" b="1" dirty="0" smtClean="0"/>
              <a:t> </a:t>
            </a:r>
            <a:r>
              <a:rPr lang="en-US" sz="2400" dirty="0" smtClean="0"/>
              <a:t>But…</a:t>
            </a:r>
          </a:p>
          <a:p>
            <a:r>
              <a:rPr lang="en-US" sz="2400" dirty="0" smtClean="0"/>
              <a:t>Table 8 shows that, conditional on using offsets</a:t>
            </a:r>
            <a:r>
              <a:rPr lang="en-US" sz="2400" dirty="0"/>
              <a:t>, </a:t>
            </a:r>
            <a:r>
              <a:rPr lang="en-US" sz="2400" dirty="0" smtClean="0"/>
              <a:t>larger </a:t>
            </a:r>
            <a:r>
              <a:rPr lang="en-US" sz="2400" dirty="0"/>
              <a:t>emitters and firms from </a:t>
            </a:r>
            <a:r>
              <a:rPr lang="en-US" sz="2400" dirty="0" smtClean="0"/>
              <a:t>high </a:t>
            </a:r>
            <a:r>
              <a:rPr lang="en-US" sz="2400" dirty="0"/>
              <a:t>industry </a:t>
            </a:r>
            <a:r>
              <a:rPr lang="en-US" sz="2400" dirty="0" smtClean="0"/>
              <a:t>interquartile gaps retire better quality (more expensive) C02 credits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H1</a:t>
            </a:r>
            <a:r>
              <a:rPr lang="en-US" sz="2400" dirty="0">
                <a:solidFill>
                  <a:srgbClr val="FF0000"/>
                </a:solidFill>
              </a:rPr>
              <a:t>: Not only a cost efficiency but also a “constrained C02 credit supply story</a:t>
            </a:r>
            <a:r>
              <a:rPr lang="en-US" sz="2400" dirty="0" smtClean="0">
                <a:solidFill>
                  <a:srgbClr val="FF0000"/>
                </a:solidFill>
              </a:rPr>
              <a:t>”</a:t>
            </a:r>
          </a:p>
          <a:p>
            <a:r>
              <a:rPr lang="en-US" sz="2400" dirty="0"/>
              <a:t>Could it be that large emitters use fewer CO2 offset credits because they would be insufficient to improve their green footprint?</a:t>
            </a:r>
          </a:p>
          <a:p>
            <a:r>
              <a:rPr lang="en-US" sz="2400" dirty="0"/>
              <a:t>Insufficient supply of C02 credits force them to opt for in-house solutions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/>
              <a:t> constrained C02 credit supply story may be at </a:t>
            </a:r>
            <a:r>
              <a:rPr lang="en-US" sz="2400" dirty="0" smtClean="0"/>
              <a:t>play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H2</a:t>
            </a:r>
            <a:r>
              <a:rPr lang="en-US" sz="2400" dirty="0">
                <a:solidFill>
                  <a:srgbClr val="FF0000"/>
                </a:solidFill>
              </a:rPr>
              <a:t>: From transition-washing to  a more nuanced certification story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3929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F65F7-6939-40EC-BBC9-7279DCD75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284" y="85959"/>
            <a:ext cx="12028715" cy="1325563"/>
          </a:xfrm>
        </p:spPr>
        <p:txBody>
          <a:bodyPr/>
          <a:lstStyle/>
          <a:p>
            <a:r>
              <a:rPr lang="en-US" dirty="0" smtClean="0"/>
              <a:t>Results interpretation: </a:t>
            </a:r>
            <a:br>
              <a:rPr lang="en-US" dirty="0" smtClean="0"/>
            </a:br>
            <a:r>
              <a:rPr lang="en-US" sz="3600" dirty="0" smtClean="0"/>
              <a:t>H2: Is it all about strategical usage of C02 credits?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044AE-0718-4F0D-958D-A31B0A72F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00" y="1470897"/>
            <a:ext cx="10452100" cy="52589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Why </a:t>
            </a:r>
            <a:r>
              <a:rPr lang="en-US" sz="2400" dirty="0">
                <a:solidFill>
                  <a:srgbClr val="FF0000"/>
                </a:solidFill>
              </a:rPr>
              <a:t>do larger emitters (conditional on using </a:t>
            </a:r>
            <a:r>
              <a:rPr lang="en-US" sz="2400" dirty="0" smtClean="0">
                <a:solidFill>
                  <a:srgbClr val="FF0000"/>
                </a:solidFill>
              </a:rPr>
              <a:t>C02 </a:t>
            </a:r>
            <a:r>
              <a:rPr lang="en-US" sz="2400" dirty="0">
                <a:solidFill>
                  <a:srgbClr val="FF0000"/>
                </a:solidFill>
              </a:rPr>
              <a:t>credits) prefer high-quality ones? 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Certification </a:t>
            </a:r>
            <a:r>
              <a:rPr lang="en-US" sz="2400" dirty="0"/>
              <a:t>hypothesis </a:t>
            </a:r>
            <a:r>
              <a:rPr lang="en-US" sz="2400" dirty="0" smtClean="0"/>
              <a:t>closely </a:t>
            </a:r>
            <a:r>
              <a:rPr lang="en-US" sz="2400" dirty="0"/>
              <a:t>related to </a:t>
            </a:r>
            <a:r>
              <a:rPr lang="en-US" sz="2400" dirty="0" smtClean="0"/>
              <a:t>“signaling </a:t>
            </a:r>
            <a:r>
              <a:rPr lang="en-US" sz="2400" dirty="0"/>
              <a:t>or market </a:t>
            </a:r>
            <a:r>
              <a:rPr lang="en-US" sz="2400" dirty="0" smtClean="0"/>
              <a:t>discipline”. You could </a:t>
            </a:r>
            <a:r>
              <a:rPr lang="en-US" sz="2400" dirty="0"/>
              <a:t>take a closer look at </a:t>
            </a:r>
            <a:r>
              <a:rPr lang="en-US" sz="2400" dirty="0" smtClean="0"/>
              <a:t>the firms</a:t>
            </a:r>
            <a:r>
              <a:rPr lang="en-US" sz="2400" dirty="0"/>
              <a:t>’ shareholder </a:t>
            </a:r>
            <a:r>
              <a:rPr lang="en-US" sz="2400" dirty="0" smtClean="0"/>
              <a:t>base:</a:t>
            </a:r>
          </a:p>
          <a:p>
            <a:r>
              <a:rPr lang="en-US" sz="2400" dirty="0"/>
              <a:t>Possibility of a non-linear relationship between the usage of C02 credits and reliance on institutional investors to test whether “firms under the most pressure from investors” behave differently:  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dirty="0" smtClean="0"/>
              <a:t>post x ESG rating downgrade x High-</a:t>
            </a:r>
            <a:r>
              <a:rPr lang="en-US" dirty="0" err="1" smtClean="0"/>
              <a:t>Inst.Investor</a:t>
            </a:r>
            <a:r>
              <a:rPr lang="en-US" dirty="0" smtClean="0"/>
              <a:t> base</a:t>
            </a:r>
            <a:endParaRPr lang="en-US" dirty="0"/>
          </a:p>
          <a:p>
            <a:r>
              <a:rPr lang="en-US" sz="2400" dirty="0" smtClean="0"/>
              <a:t>If </a:t>
            </a:r>
            <a:r>
              <a:rPr lang="en-US" sz="2400" dirty="0"/>
              <a:t>so, there could be a </a:t>
            </a:r>
            <a:r>
              <a:rPr lang="en-US" sz="2400" dirty="0" smtClean="0"/>
              <a:t>certification </a:t>
            </a:r>
            <a:r>
              <a:rPr lang="en-US" sz="2400" dirty="0"/>
              <a:t>hypothesis at play for larger emitters</a:t>
            </a:r>
            <a:r>
              <a:rPr lang="en-US" sz="2400" dirty="0" smtClean="0"/>
              <a:t>. </a:t>
            </a:r>
            <a:endParaRPr lang="en-US" sz="2400" dirty="0"/>
          </a:p>
          <a:p>
            <a:r>
              <a:rPr lang="en-US" sz="2400" dirty="0" smtClean="0"/>
              <a:t>Incentives may change for low emitter and larger emitter </a:t>
            </a:r>
            <a:endParaRPr lang="en-US" sz="32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C02 </a:t>
            </a:r>
            <a:r>
              <a:rPr lang="en-US" sz="2400" dirty="0">
                <a:solidFill>
                  <a:srgbClr val="FF0000"/>
                </a:solidFill>
              </a:rPr>
              <a:t>emission distribution is highly asymmetric. 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/>
              <a:t>Would the </a:t>
            </a:r>
            <a:r>
              <a:rPr lang="en-US" sz="2400" dirty="0" smtClean="0"/>
              <a:t>results </a:t>
            </a:r>
            <a:r>
              <a:rPr lang="en-US" sz="2400" dirty="0"/>
              <a:t>change if the Low-High Emitters threshold were changed (above the average rather than above the median</a:t>
            </a:r>
            <a:r>
              <a:rPr lang="en-US" sz="2400" dirty="0" smtClean="0"/>
              <a:t>)? Within the industry and across the sample?</a:t>
            </a:r>
            <a:endParaRPr lang="en-US" sz="2400" dirty="0"/>
          </a:p>
          <a:p>
            <a:pPr marL="457200" lvl="1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9613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B2086-952C-43C2-8B22-D006947DC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813" y="0"/>
            <a:ext cx="10515600" cy="1325563"/>
          </a:xfrm>
        </p:spPr>
        <p:txBody>
          <a:bodyPr/>
          <a:lstStyle/>
          <a:p>
            <a:r>
              <a:rPr lang="en-US" dirty="0"/>
              <a:t>Minor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E45E5-7B80-4ADE-A0AA-7D01524A9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508" y="1472540"/>
            <a:ext cx="11210307" cy="4556972"/>
          </a:xfrm>
        </p:spPr>
        <p:txBody>
          <a:bodyPr>
            <a:noAutofit/>
          </a:bodyPr>
          <a:lstStyle/>
          <a:p>
            <a:pPr lvl="1"/>
            <a:r>
              <a:rPr lang="en-US" dirty="0"/>
              <a:t>Table 2: Which carbon offset projects do publicly listed firms use? 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The role of US firms: Cannot be a home bias by US firms rather then a search for quality motive?  You could perhaps look at average price or </a:t>
            </a:r>
            <a:r>
              <a:rPr lang="en-US" sz="2000" dirty="0" err="1">
                <a:solidFill>
                  <a:srgbClr val="FF0000"/>
                </a:solidFill>
              </a:rPr>
              <a:t>Bezero</a:t>
            </a:r>
            <a:r>
              <a:rPr lang="en-US" sz="2000" dirty="0">
                <a:solidFill>
                  <a:srgbClr val="FF0000"/>
                </a:solidFill>
              </a:rPr>
              <a:t>  Carbon rating (if any) </a:t>
            </a:r>
            <a:endParaRPr lang="en-US" sz="2000" dirty="0"/>
          </a:p>
          <a:p>
            <a:pPr lvl="1"/>
            <a:r>
              <a:rPr lang="en-US" dirty="0"/>
              <a:t>Table 3: Which publicly listed firms use C02 offsets? 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Would not Table 3 be more readable with p-value</a:t>
            </a:r>
            <a:r>
              <a:rPr lang="en-US" sz="2000" dirty="0" smtClean="0">
                <a:solidFill>
                  <a:srgbClr val="FF0000"/>
                </a:solidFill>
              </a:rPr>
              <a:t>?</a:t>
            </a:r>
            <a:endParaRPr lang="en-US" sz="2000" dirty="0"/>
          </a:p>
          <a:p>
            <a:pPr lvl="1"/>
            <a:r>
              <a:rPr lang="en-US" dirty="0"/>
              <a:t>Figure 6: High vs. Low offset growth firms and ESG rating recovery: “…firms that used offsets more intensively following a downgrade were indeed able to boost their ESR rating more effectively thereafter</a:t>
            </a:r>
            <a:r>
              <a:rPr lang="en-US" dirty="0" smtClean="0"/>
              <a:t>”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Isn’t this a </a:t>
            </a:r>
            <a:r>
              <a:rPr lang="en-US" sz="2000" dirty="0">
                <a:solidFill>
                  <a:srgbClr val="FF0000"/>
                </a:solidFill>
              </a:rPr>
              <a:t>mechanical </a:t>
            </a:r>
            <a:r>
              <a:rPr lang="en-US" sz="2000" dirty="0" smtClean="0">
                <a:solidFill>
                  <a:srgbClr val="FF0000"/>
                </a:solidFill>
              </a:rPr>
              <a:t>result as </a:t>
            </a:r>
            <a:r>
              <a:rPr lang="en-US" sz="2000" dirty="0">
                <a:solidFill>
                  <a:srgbClr val="FF0000"/>
                </a:solidFill>
              </a:rPr>
              <a:t>long as </a:t>
            </a:r>
            <a:r>
              <a:rPr lang="en-US" sz="2000" dirty="0" smtClean="0">
                <a:solidFill>
                  <a:srgbClr val="FF0000"/>
                </a:solidFill>
              </a:rPr>
              <a:t>(1) a </a:t>
            </a:r>
            <a:r>
              <a:rPr lang="en-US" sz="2000" dirty="0">
                <a:solidFill>
                  <a:srgbClr val="FF0000"/>
                </a:solidFill>
              </a:rPr>
              <a:t>more intensive usage of CO2 resulted into lower C02 emissions and (2) the new ESG rating have become more sensitive to change in C02 emissions</a:t>
            </a:r>
            <a:r>
              <a:rPr lang="en-US" sz="2000" dirty="0" smtClean="0">
                <a:solidFill>
                  <a:srgbClr val="FF0000"/>
                </a:solidFill>
              </a:rPr>
              <a:t>?</a:t>
            </a:r>
            <a:endParaRPr lang="en-US" sz="2000" dirty="0" smtClean="0"/>
          </a:p>
          <a:p>
            <a:pPr lvl="1"/>
            <a:r>
              <a:rPr lang="en-US" dirty="0" smtClean="0"/>
              <a:t>What </a:t>
            </a:r>
            <a:r>
              <a:rPr lang="en-US" dirty="0"/>
              <a:t>does “high-quality” project exactly mean? Do they allow for the offsetting of more CO2 emissions? </a:t>
            </a:r>
            <a:endParaRPr lang="en-US" dirty="0" smtClean="0"/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2000" dirty="0">
                <a:solidFill>
                  <a:srgbClr val="FF0000"/>
                </a:solidFill>
              </a:rPr>
              <a:t>Understanding the role and meaning of high-quality project may help interpretation why larger emitters prefer high-quality CO2 </a:t>
            </a:r>
            <a:r>
              <a:rPr lang="en-US" sz="2000" dirty="0" smtClean="0">
                <a:solidFill>
                  <a:srgbClr val="FF0000"/>
                </a:solidFill>
              </a:rPr>
              <a:t>credits</a:t>
            </a:r>
          </a:p>
          <a:p>
            <a:pPr lvl="1"/>
            <a:endParaRPr lang="en-US" b="1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5329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E0EBB-8E9B-4B40-84A1-E3C352EFD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286" y="1588179"/>
            <a:ext cx="10515600" cy="3027363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Brunella Bruno</a:t>
            </a:r>
          </a:p>
          <a:p>
            <a:pPr marL="0" indent="0" algn="ct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brunella.bruno@unibocconi.it</a:t>
            </a:r>
          </a:p>
        </p:txBody>
      </p:sp>
    </p:spTree>
    <p:extLst>
      <p:ext uri="{BB962C8B-B14F-4D97-AF65-F5344CB8AC3E}">
        <p14:creationId xmlns:p14="http://schemas.microsoft.com/office/powerpoint/2010/main" val="75075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5ECD4-1167-45D1-A7C8-171B140F5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248" y="-12086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Motivation and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6F8CE-9500-4775-B8E5-F40600827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302" y="1204695"/>
            <a:ext cx="10907396" cy="53117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/>
              <a:t>Background: </a:t>
            </a:r>
          </a:p>
          <a:p>
            <a:r>
              <a:rPr lang="en-US" sz="2400" dirty="0"/>
              <a:t>The transition to a carbon-neutral economy is a global policy objective. </a:t>
            </a:r>
            <a:endParaRPr lang="en-US" sz="2400" dirty="0" smtClean="0"/>
          </a:p>
          <a:p>
            <a:r>
              <a:rPr lang="en-US" sz="2400" dirty="0" smtClean="0"/>
              <a:t>Increasing scrutiny by external observers (policy makers, consumers, investors, …)</a:t>
            </a:r>
            <a:endParaRPr lang="en-US" sz="2400" dirty="0"/>
          </a:p>
          <a:p>
            <a:r>
              <a:rPr lang="en-US" sz="2400" dirty="0"/>
              <a:t>A growing number of firms globally committed to reduce their CO2 emissions, but uncertainty of the effectiveness of such commitments (Aldi et al., 2023).</a:t>
            </a:r>
          </a:p>
          <a:p>
            <a:r>
              <a:rPr lang="en-US" sz="2400" dirty="0"/>
              <a:t>Two main strategies towards net-zero transition: direct, in-house reduction of C02 emissions and indirect C02 emissions through “carbon offsetting”.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b="1" dirty="0"/>
              <a:t>What the paper does:</a:t>
            </a:r>
          </a:p>
          <a:p>
            <a:r>
              <a:rPr lang="en-US" sz="2400" dirty="0"/>
              <a:t>Provides a comprehensive overview of how firms use carbon offsets globally</a:t>
            </a:r>
          </a:p>
          <a:p>
            <a:r>
              <a:rPr lang="en-US" sz="2400" dirty="0"/>
              <a:t>Addresses the </a:t>
            </a:r>
            <a:r>
              <a:rPr lang="en-US" sz="2400" dirty="0" smtClean="0"/>
              <a:t>empirical question</a:t>
            </a:r>
            <a:r>
              <a:rPr lang="en-US" sz="2400" dirty="0"/>
              <a:t>: Why do firms use C02 offset credits?</a:t>
            </a:r>
          </a:p>
          <a:p>
            <a:pPr marL="0" indent="0">
              <a:buNone/>
            </a:pPr>
            <a:endParaRPr lang="en-US" sz="2400" dirty="0"/>
          </a:p>
          <a:p>
            <a:pPr lvl="2"/>
            <a:endParaRPr lang="en-US" sz="24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79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5ECD4-1167-45D1-A7C8-171B140F5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11471"/>
            <a:ext cx="10516038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The paper in a nutshell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4000" b="1" dirty="0"/>
              <a:t/>
            </a:r>
            <a:br>
              <a:rPr lang="en-US" sz="4000" b="1" dirty="0"/>
            </a:b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6F8CE-9500-4775-B8E5-F40600827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194187"/>
            <a:ext cx="11061700" cy="5311719"/>
          </a:xfrm>
        </p:spPr>
        <p:txBody>
          <a:bodyPr>
            <a:noAutofit/>
          </a:bodyPr>
          <a:lstStyle/>
          <a:p>
            <a:r>
              <a:rPr lang="en-US" sz="2400" b="1" dirty="0"/>
              <a:t>Super rich and novel data set from multiple sources</a:t>
            </a:r>
          </a:p>
          <a:p>
            <a:pPr lvl="1"/>
            <a:r>
              <a:rPr lang="en-US" dirty="0"/>
              <a:t>Data on C02 offsets projects + publicly listed companies world wide (retirement beneficiaries) + Rating and pricing  data on projects + ESG rating on firms</a:t>
            </a:r>
          </a:p>
          <a:p>
            <a:pPr lvl="1"/>
            <a:r>
              <a:rPr lang="en-US" dirty="0"/>
              <a:t>Analysis on nearly 900 publicly listed companies from 46 countries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Comprehensive overview of how firms use carbon offsets globally</a:t>
            </a:r>
          </a:p>
          <a:p>
            <a:pPr lvl="1"/>
            <a:r>
              <a:rPr lang="en-US" dirty="0"/>
              <a:t>Descriptive statistics to show the characteristics of Carbon Offset Projects and </a:t>
            </a:r>
            <a:r>
              <a:rPr lang="en-US" dirty="0" smtClean="0"/>
              <a:t>linear probability models to show which projects are more likely to be used by publicly </a:t>
            </a:r>
            <a:r>
              <a:rPr lang="en-US" dirty="0"/>
              <a:t>listed </a:t>
            </a:r>
            <a:r>
              <a:rPr lang="en-US" dirty="0" smtClean="0"/>
              <a:t>firms</a:t>
            </a:r>
            <a:endParaRPr lang="en-US" dirty="0"/>
          </a:p>
          <a:p>
            <a:r>
              <a:rPr lang="en-US" sz="2400" b="1" dirty="0">
                <a:solidFill>
                  <a:srgbClr val="FF0000"/>
                </a:solidFill>
              </a:rPr>
              <a:t>Research Question: Why do firms use C02 offset credits?</a:t>
            </a:r>
          </a:p>
          <a:p>
            <a:pPr lvl="1"/>
            <a:r>
              <a:rPr lang="en-US" dirty="0"/>
              <a:t>Two (non-mutually exclusive hypotheses): outsourcing hypothesis and certification </a:t>
            </a:r>
            <a:r>
              <a:rPr lang="en-US" dirty="0" smtClean="0"/>
              <a:t>hypothesis</a:t>
            </a:r>
            <a:endParaRPr lang="en-US" dirty="0"/>
          </a:p>
          <a:p>
            <a:pPr lvl="1"/>
            <a:r>
              <a:rPr lang="en-US" dirty="0"/>
              <a:t>Several analyses to test the hypotheses based on a quasi-natural </a:t>
            </a:r>
            <a:r>
              <a:rPr lang="en-US" dirty="0" smtClean="0"/>
              <a:t>experiment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9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44B4F-18C2-4F1C-AF48-9678E228C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758" y="9500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My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D8381-4342-450D-9173-7360B9A07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66" y="1772799"/>
            <a:ext cx="7060700" cy="4351338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Very clear and interesting </a:t>
            </a:r>
            <a:r>
              <a:rPr lang="en-US" sz="2400" dirty="0"/>
              <a:t>paper on </a:t>
            </a:r>
            <a:r>
              <a:rPr lang="en-US" sz="2400" dirty="0" smtClean="0"/>
              <a:t>a policy </a:t>
            </a:r>
            <a:r>
              <a:rPr lang="en-US" sz="2400" dirty="0"/>
              <a:t>relevant matter, with a rich, granular dataset. Very </a:t>
            </a:r>
            <a:r>
              <a:rPr lang="en-US" sz="2400" dirty="0" smtClean="0"/>
              <a:t>informative, thank you!</a:t>
            </a:r>
            <a:endParaRPr lang="en-US" sz="2400" dirty="0"/>
          </a:p>
          <a:p>
            <a:r>
              <a:rPr lang="en-US" sz="2400" dirty="0"/>
              <a:t>My focus: A few suggestions on how to reinforce the story telling and results interpretation:</a:t>
            </a:r>
          </a:p>
          <a:p>
            <a:pPr marL="514350" indent="-514350">
              <a:buAutoNum type="arabicPeriod"/>
            </a:pPr>
            <a:r>
              <a:rPr lang="en-US" sz="2400" dirty="0"/>
              <a:t>The hypotheses</a:t>
            </a:r>
          </a:p>
          <a:p>
            <a:pPr marL="514350" indent="-514350">
              <a:buAutoNum type="arabicPeriod"/>
            </a:pPr>
            <a:r>
              <a:rPr lang="en-US" sz="2400" dirty="0"/>
              <a:t>The quasi-natural experiment on ESG rating </a:t>
            </a:r>
            <a:r>
              <a:rPr lang="en-US" sz="2400" dirty="0" smtClean="0"/>
              <a:t>downgrade </a:t>
            </a:r>
          </a:p>
          <a:p>
            <a:pPr marL="457200" lvl="1" indent="0">
              <a:buNone/>
            </a:pPr>
            <a:r>
              <a:rPr lang="en-US" sz="2000" dirty="0" smtClean="0"/>
              <a:t>- institutional framework </a:t>
            </a:r>
          </a:p>
          <a:p>
            <a:pPr marL="457200" lvl="1" indent="0">
              <a:buNone/>
            </a:pPr>
            <a:r>
              <a:rPr lang="en-US" sz="2000" dirty="0" smtClean="0"/>
              <a:t>- Diff-in-Diff </a:t>
            </a:r>
            <a:endParaRPr lang="en-US" sz="2000" dirty="0"/>
          </a:p>
          <a:p>
            <a:pPr marL="514350" indent="-514350">
              <a:buAutoNum type="arabicPeriod"/>
            </a:pPr>
            <a:r>
              <a:rPr lang="en-US" sz="2400" dirty="0"/>
              <a:t>Results </a:t>
            </a:r>
            <a:r>
              <a:rPr lang="en-US" sz="2400" dirty="0" smtClean="0"/>
              <a:t>interpretation and the mechanisms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Minor considerations</a:t>
            </a:r>
            <a:endParaRPr lang="en-US" sz="2400" dirty="0"/>
          </a:p>
          <a:p>
            <a:pPr marL="457200" lvl="1" indent="0">
              <a:buNone/>
            </a:pPr>
            <a:endParaRPr lang="en-US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7D5F94-CC2E-43DA-BB6E-02D425F5A0D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156" t="14559" r="29051" b="5323"/>
          <a:stretch/>
        </p:blipFill>
        <p:spPr>
          <a:xfrm>
            <a:off x="7060700" y="1465843"/>
            <a:ext cx="5083386" cy="473102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73147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5ECD4-1167-45D1-A7C8-171B140F5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247" y="-120868"/>
            <a:ext cx="10732427" cy="1937793"/>
          </a:xfrm>
        </p:spPr>
        <p:txBody>
          <a:bodyPr>
            <a:normAutofit/>
          </a:bodyPr>
          <a:lstStyle/>
          <a:p>
            <a:r>
              <a:rPr lang="en-US" sz="4000" dirty="0"/>
              <a:t>H1: The Outsourcing Hypothesis </a:t>
            </a:r>
            <a:br>
              <a:rPr lang="en-US" sz="4000" dirty="0"/>
            </a:br>
            <a:r>
              <a:rPr lang="en-US" sz="3200" dirty="0" smtClean="0"/>
              <a:t>A </a:t>
            </a:r>
            <a:r>
              <a:rPr lang="en-US" sz="3200" dirty="0"/>
              <a:t>Cost-Efficiency </a:t>
            </a:r>
            <a:r>
              <a:rPr lang="en-US" sz="3200" dirty="0" smtClean="0"/>
              <a:t>Story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6F8CE-9500-4775-B8E5-F40600827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268" y="1783789"/>
            <a:ext cx="10800000" cy="4680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Based </a:t>
            </a:r>
            <a:r>
              <a:rPr lang="en-US" sz="2400" dirty="0"/>
              <a:t>on the different cost functions of outsourcing through offset credits versus in-house CO2 reduction </a:t>
            </a:r>
          </a:p>
          <a:p>
            <a:pPr lvl="1">
              <a:buFont typeface="Calibri" panose="020F0502020204030204" pitchFamily="34" charset="0"/>
              <a:buChar char="₋"/>
            </a:pPr>
            <a:r>
              <a:rPr lang="en-US" dirty="0"/>
              <a:t>Increasing marginal costs, with minimal fixed costs and large increasing variable costs for outsourcing, compared to large initial fixed costs for in-house </a:t>
            </a:r>
            <a:r>
              <a:rPr lang="en-US" dirty="0" smtClean="0"/>
              <a:t>reduction</a:t>
            </a:r>
          </a:p>
          <a:p>
            <a:pPr lvl="1">
              <a:buFont typeface="Calibri" panose="020F0502020204030204" pitchFamily="34" charset="0"/>
              <a:buChar char="₋"/>
            </a:pPr>
            <a:r>
              <a:rPr lang="en-US" sz="2400" smtClean="0"/>
              <a:t>Your </a:t>
            </a:r>
            <a:r>
              <a:rPr lang="en-US" sz="2400" dirty="0"/>
              <a:t>claim (footnote 12): “Large purchases by heavy-emission firms would lead to an equilibrium offset price that likely exceeds the marginal costs of reducing emissions in-house</a:t>
            </a:r>
            <a:r>
              <a:rPr lang="en-US" sz="2400" dirty="0" smtClean="0"/>
              <a:t>”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Separating </a:t>
            </a:r>
            <a:r>
              <a:rPr lang="en-US" sz="2400" dirty="0"/>
              <a:t>equilibrium where low emitters prefer the former option and large emitters prefer the latter</a:t>
            </a:r>
            <a:r>
              <a:rPr lang="en-US" sz="2400" dirty="0" smtClean="0"/>
              <a:t>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55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6F8CE-9500-4775-B8E5-F40600827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03276"/>
            <a:ext cx="9639301" cy="531171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To </a:t>
            </a:r>
            <a:r>
              <a:rPr lang="en-US" sz="2400" dirty="0">
                <a:solidFill>
                  <a:srgbClr val="FF0000"/>
                </a:solidFill>
              </a:rPr>
              <a:t>what extent is it true that carbon credits are cost-inefficient for large emitters? </a:t>
            </a:r>
          </a:p>
          <a:p>
            <a:pPr lvl="1">
              <a:buFont typeface="Symbol" panose="05050102010706020507" pitchFamily="18" charset="2"/>
              <a:buChar char=""/>
            </a:pPr>
            <a:endParaRPr lang="en-US" dirty="0" smtClean="0"/>
          </a:p>
          <a:p>
            <a:pPr lvl="1">
              <a:buFont typeface="Symbol" panose="05050102010706020507" pitchFamily="18" charset="2"/>
              <a:buChar char=""/>
            </a:pPr>
            <a:r>
              <a:rPr lang="en-US" dirty="0" smtClean="0"/>
              <a:t>Descriptive </a:t>
            </a:r>
            <a:r>
              <a:rPr lang="en-US" dirty="0"/>
              <a:t>statistics in Table 3 indicate that users of offsets tend to be larger emitters and belong to industries with a greater emissions gap than non-users. </a:t>
            </a:r>
            <a:endParaRPr lang="en-US" dirty="0" smtClean="0"/>
          </a:p>
          <a:p>
            <a:pPr lvl="1">
              <a:buFont typeface="Symbol" panose="05050102010706020507" pitchFamily="18" charset="2"/>
              <a:buChar char=""/>
            </a:pPr>
            <a:r>
              <a:rPr lang="en-US" dirty="0" smtClean="0"/>
              <a:t>Is there any </a:t>
            </a:r>
            <a:r>
              <a:rPr lang="en-US" dirty="0"/>
              <a:t>evidence on the cost functions of CO2 offset credit production? </a:t>
            </a:r>
            <a:endParaRPr lang="en-US" dirty="0" smtClean="0"/>
          </a:p>
          <a:p>
            <a:pPr lvl="2">
              <a:buFont typeface="Symbol" panose="05050102010706020507" pitchFamily="18" charset="2"/>
              <a:buChar char=""/>
            </a:pPr>
            <a:r>
              <a:rPr lang="en-US" dirty="0" smtClean="0"/>
              <a:t>What </a:t>
            </a:r>
            <a:r>
              <a:rPr lang="en-US" dirty="0"/>
              <a:t>are the estimated costs of credit offsetting for large emitters </a:t>
            </a:r>
            <a:r>
              <a:rPr lang="en-US" dirty="0" smtClean="0"/>
              <a:t>compared </a:t>
            </a:r>
            <a:r>
              <a:rPr lang="en-US" dirty="0"/>
              <a:t>to in-house direct CO2 </a:t>
            </a:r>
            <a:r>
              <a:rPr lang="en-US" dirty="0" smtClean="0"/>
              <a:t>reduction?</a:t>
            </a:r>
          </a:p>
          <a:p>
            <a:pPr lvl="2">
              <a:buFont typeface="Symbol" panose="05050102010706020507" pitchFamily="18" charset="2"/>
              <a:buChar char=""/>
            </a:pPr>
            <a:r>
              <a:rPr lang="en-US" dirty="0" smtClean="0"/>
              <a:t>Anecdotal </a:t>
            </a:r>
            <a:r>
              <a:rPr lang="en-US" dirty="0"/>
              <a:t>evidence </a:t>
            </a:r>
            <a:r>
              <a:rPr lang="en-US" dirty="0" smtClean="0"/>
              <a:t>and back on the envelope calculations </a:t>
            </a:r>
            <a:r>
              <a:rPr lang="en-US" dirty="0"/>
              <a:t>also </a:t>
            </a:r>
            <a:r>
              <a:rPr lang="en-US" dirty="0" smtClean="0"/>
              <a:t>welcome.</a:t>
            </a: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806" y="0"/>
            <a:ext cx="10949365" cy="1950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51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5ECD4-1167-45D1-A7C8-171B140F5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625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H2: </a:t>
            </a:r>
            <a:r>
              <a:rPr lang="en-US" sz="4000" dirty="0"/>
              <a:t>Certification hypothesis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600" dirty="0" smtClean="0"/>
              <a:t>A </a:t>
            </a:r>
            <a:r>
              <a:rPr lang="en-US" sz="3600" dirty="0"/>
              <a:t>transition-washing </a:t>
            </a:r>
            <a:r>
              <a:rPr lang="en-US" sz="3600" dirty="0" smtClean="0"/>
              <a:t>story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6F8CE-9500-4775-B8E5-F40600827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518" y="1702965"/>
            <a:ext cx="10634682" cy="2797783"/>
          </a:xfrm>
        </p:spPr>
        <p:txBody>
          <a:bodyPr>
            <a:noAutofit/>
          </a:bodyPr>
          <a:lstStyle/>
          <a:p>
            <a:pPr marL="228600" lvl="1">
              <a:spcBef>
                <a:spcPts val="1000"/>
              </a:spcBef>
            </a:pPr>
            <a:r>
              <a:rPr lang="en-US" dirty="0" smtClean="0"/>
              <a:t>Implies </a:t>
            </a:r>
            <a:r>
              <a:rPr lang="en-US" dirty="0"/>
              <a:t>a strategical usage of carbon offsets to obtain certification due to opacity within the offsets market (no common standards, regulatory framework, ratings…). </a:t>
            </a:r>
            <a:endParaRPr lang="en-US" dirty="0" smtClean="0"/>
          </a:p>
          <a:p>
            <a:pPr marL="228600" lvl="1">
              <a:spcBef>
                <a:spcPts val="1000"/>
              </a:spcBef>
            </a:pPr>
            <a:r>
              <a:rPr lang="en-US" dirty="0" smtClean="0"/>
              <a:t>Also </a:t>
            </a:r>
            <a:r>
              <a:rPr lang="en-US" dirty="0"/>
              <a:t>ESG ratings do not disambiguate the quality of offsets credit: incentives to retire poor-quality and cheaper credit</a:t>
            </a:r>
          </a:p>
          <a:p>
            <a:pPr marL="228600" lvl="1">
              <a:spcBef>
                <a:spcPts val="1000"/>
              </a:spcBef>
            </a:pPr>
            <a:r>
              <a:rPr lang="en-US" dirty="0">
                <a:sym typeface="Wingdings" panose="05000000000000000000" pitchFamily="2" charset="2"/>
              </a:rPr>
              <a:t>Socially sub-optimal solution with incentives to provide cheap, low quality credits for transition-washing </a:t>
            </a:r>
            <a:r>
              <a:rPr lang="en-US" dirty="0" smtClean="0">
                <a:sym typeface="Wingdings" panose="05000000000000000000" pitchFamily="2" charset="2"/>
              </a:rPr>
              <a:t>purposes</a:t>
            </a:r>
          </a:p>
          <a:p>
            <a:pPr marL="228600" lvl="1">
              <a:spcBef>
                <a:spcPts val="1000"/>
              </a:spcBef>
            </a:pPr>
            <a:endParaRPr lang="en-US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Why the usage should be strategical for </a:t>
            </a:r>
            <a:r>
              <a:rPr lang="en-US" sz="2400" i="1" dirty="0">
                <a:solidFill>
                  <a:srgbClr val="FF0000"/>
                </a:solidFill>
              </a:rPr>
              <a:t>all</a:t>
            </a:r>
            <a:r>
              <a:rPr lang="en-US" sz="2400" dirty="0">
                <a:solidFill>
                  <a:srgbClr val="FF0000"/>
                </a:solidFill>
              </a:rPr>
              <a:t> firms? It may be a matter of </a:t>
            </a:r>
            <a:r>
              <a:rPr lang="en-US" sz="2400" dirty="0" smtClean="0">
                <a:solidFill>
                  <a:srgbClr val="FF0000"/>
                </a:solidFill>
              </a:rPr>
              <a:t>incentives</a:t>
            </a:r>
            <a:endParaRPr lang="en-US" sz="2400" dirty="0">
              <a:solidFill>
                <a:srgbClr val="FF0000"/>
              </a:solidFill>
            </a:endParaRPr>
          </a:p>
          <a:p>
            <a:pPr lvl="1">
              <a:buFontTx/>
              <a:buChar char="-"/>
            </a:pPr>
            <a:r>
              <a:rPr lang="en-US" dirty="0">
                <a:solidFill>
                  <a:srgbClr val="FF0000"/>
                </a:solidFill>
              </a:rPr>
              <a:t>There may be </a:t>
            </a:r>
            <a:r>
              <a:rPr lang="en-US" dirty="0" err="1">
                <a:solidFill>
                  <a:srgbClr val="FF0000"/>
                </a:solidFill>
              </a:rPr>
              <a:t>multipla</a:t>
            </a:r>
            <a:r>
              <a:rPr lang="en-US" dirty="0">
                <a:solidFill>
                  <a:srgbClr val="FF0000"/>
                </a:solidFill>
              </a:rPr>
              <a:t> equilibria, with some emitters using C02 credits </a:t>
            </a:r>
            <a:r>
              <a:rPr lang="en-US" dirty="0" smtClean="0">
                <a:solidFill>
                  <a:srgbClr val="FF0000"/>
                </a:solidFill>
              </a:rPr>
              <a:t>for pure signaling certification, </a:t>
            </a:r>
            <a:r>
              <a:rPr lang="en-US" dirty="0">
                <a:solidFill>
                  <a:srgbClr val="FF0000"/>
                </a:solidFill>
              </a:rPr>
              <a:t>while others have more incentives to strategical certification.</a:t>
            </a:r>
          </a:p>
          <a:p>
            <a:pPr marL="228600" lvl="1">
              <a:spcBef>
                <a:spcPts val="1000"/>
              </a:spcBef>
            </a:pPr>
            <a:endParaRPr lang="en-US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2980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5ECD4-1167-45D1-A7C8-171B140F5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918" y="104763"/>
            <a:ext cx="11813082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 </a:t>
            </a:r>
            <a:r>
              <a:rPr lang="en-US" sz="4000" dirty="0"/>
              <a:t>quasi-natural </a:t>
            </a:r>
            <a:r>
              <a:rPr lang="en-US" sz="4000" dirty="0" smtClean="0"/>
              <a:t>experiment</a:t>
            </a:r>
            <a:r>
              <a:rPr lang="en-US" sz="4000" dirty="0"/>
              <a:t>.</a:t>
            </a: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3600" dirty="0" smtClean="0"/>
              <a:t>Institutional framework 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6F8CE-9500-4775-B8E5-F40600827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498" y="1540343"/>
            <a:ext cx="11687503" cy="4622951"/>
          </a:xfrm>
        </p:spPr>
        <p:txBody>
          <a:bodyPr>
            <a:noAutofit/>
          </a:bodyPr>
          <a:lstStyle/>
          <a:p>
            <a:pPr marL="228600" lvl="1">
              <a:spcBef>
                <a:spcPts val="1000"/>
              </a:spcBef>
            </a:pPr>
            <a:r>
              <a:rPr lang="en-US" dirty="0" smtClean="0"/>
              <a:t>The </a:t>
            </a:r>
            <a:r>
              <a:rPr lang="en-US" dirty="0"/>
              <a:t>paper exploits a reform in </a:t>
            </a:r>
            <a:r>
              <a:rPr lang="en-US" dirty="0" err="1"/>
              <a:t>Sustainalytics</a:t>
            </a:r>
            <a:r>
              <a:rPr lang="en-US" dirty="0"/>
              <a:t>’ ESG rating methodology in September 2018 using this recalibration as a shock to ratings but not to a firm’s ESG </a:t>
            </a:r>
            <a:r>
              <a:rPr lang="en-US" dirty="0" smtClean="0"/>
              <a:t>fundamentals</a:t>
            </a:r>
            <a:r>
              <a:rPr lang="en-US" dirty="0"/>
              <a:t> </a:t>
            </a:r>
            <a:r>
              <a:rPr lang="en-US" dirty="0" smtClean="0"/>
              <a:t>(« </a:t>
            </a:r>
            <a:r>
              <a:rPr lang="en-US" dirty="0"/>
              <a:t>New ESG risk scores are considerably different from those based on old ESG score</a:t>
            </a:r>
            <a:r>
              <a:rPr lang="en-US" dirty="0" smtClean="0"/>
              <a:t>»)</a:t>
            </a:r>
          </a:p>
          <a:p>
            <a:pPr marL="228600" lvl="1">
              <a:spcBef>
                <a:spcPts val="1000"/>
              </a:spcBef>
            </a:pPr>
            <a:r>
              <a:rPr lang="en-US" dirty="0" smtClean="0"/>
              <a:t>Change in the scale of the ranking</a:t>
            </a:r>
          </a:p>
          <a:p>
            <a:pPr marL="800100" lvl="2" indent="-342900">
              <a:spcBef>
                <a:spcPts val="1000"/>
              </a:spcBef>
              <a:buFont typeface="Calibri" panose="020F0502020204030204" pitchFamily="34" charset="0"/>
              <a:buChar char="˗"/>
            </a:pPr>
            <a:r>
              <a:rPr lang="en-US" sz="2400" dirty="0" smtClean="0"/>
              <a:t>Now </a:t>
            </a:r>
            <a:r>
              <a:rPr lang="en-US" sz="2400" dirty="0"/>
              <a:t>the higher the score, the higher the transition risk</a:t>
            </a:r>
          </a:p>
          <a:p>
            <a:pPr marL="228600" lvl="1">
              <a:spcBef>
                <a:spcPts val="1000"/>
              </a:spcBef>
            </a:pPr>
            <a:r>
              <a:rPr lang="en-US" dirty="0" smtClean="0"/>
              <a:t>Change in methodology:  </a:t>
            </a:r>
          </a:p>
          <a:p>
            <a:pPr marL="800100" lvl="2" indent="-342900">
              <a:spcBef>
                <a:spcPts val="1000"/>
              </a:spcBef>
              <a:buFont typeface="Calibri" panose="020F0502020204030204" pitchFamily="34" charset="0"/>
              <a:buChar char="˗"/>
            </a:pPr>
            <a:r>
              <a:rPr lang="en-US" sz="2400" dirty="0" smtClean="0"/>
              <a:t>From intra-industry to across-industry ranking: «This </a:t>
            </a:r>
            <a:r>
              <a:rPr lang="en-US" sz="2400" dirty="0"/>
              <a:t>means that a bank, for example, can be directly compared with an oil company or any other type of company. With the ESG Risk Ratings’ scores, we have introduced a single currency for ESG </a:t>
            </a:r>
            <a:r>
              <a:rPr lang="en-US" sz="2400" dirty="0" smtClean="0"/>
              <a:t>risk» (</a:t>
            </a:r>
            <a:r>
              <a:rPr lang="en-US" sz="2400" dirty="0" err="1" smtClean="0"/>
              <a:t>Sustainalytics</a:t>
            </a:r>
            <a:r>
              <a:rPr lang="en-US" sz="2400" dirty="0" smtClean="0"/>
              <a:t> – Methodology Abstract)</a:t>
            </a:r>
          </a:p>
          <a:p>
            <a:pPr marL="800100" lvl="2" indent="-342900">
              <a:spcBef>
                <a:spcPts val="1000"/>
              </a:spcBef>
              <a:buFont typeface="Calibri" panose="020F0502020204030204" pitchFamily="34" charset="0"/>
              <a:buChar char="˗"/>
            </a:pPr>
            <a:r>
              <a:rPr lang="en-US" sz="2400" dirty="0" smtClean="0"/>
              <a:t>Greater sensitivity to C02 emissions (in line with your findings)</a:t>
            </a:r>
            <a:endParaRPr lang="en-US" sz="2400" dirty="0"/>
          </a:p>
          <a:p>
            <a:pPr lvl="1">
              <a:buFontTx/>
              <a:buChar char="-"/>
            </a:pP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23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5ECD4-1167-45D1-A7C8-171B140F5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380" y="9288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The quasi-natural experiment. </a:t>
            </a:r>
            <a:br>
              <a:rPr lang="en-US" sz="4000" dirty="0"/>
            </a:br>
            <a:r>
              <a:rPr lang="en-US" sz="3600" dirty="0"/>
              <a:t>Institutional framework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6F8CE-9500-4775-B8E5-F40600827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126" y="1457706"/>
            <a:ext cx="10898682" cy="5311719"/>
          </a:xfrm>
        </p:spPr>
        <p:txBody>
          <a:bodyPr>
            <a:noAutofit/>
          </a:bodyPr>
          <a:lstStyle/>
          <a:p>
            <a:pPr marL="0" lvl="1" indent="0">
              <a:spcBef>
                <a:spcPts val="1000"/>
              </a:spcBef>
              <a:buNone/>
            </a:pPr>
            <a:r>
              <a:rPr lang="en-US" sz="2800" dirty="0">
                <a:solidFill>
                  <a:srgbClr val="FF0000"/>
                </a:solidFill>
              </a:rPr>
              <a:t>Key to your strategy. It is important to understand the nature of the shock</a:t>
            </a:r>
          </a:p>
          <a:p>
            <a:pPr lvl="1">
              <a:buFontTx/>
              <a:buChar char="-"/>
            </a:pPr>
            <a:endParaRPr lang="en-US" dirty="0" smtClean="0">
              <a:solidFill>
                <a:srgbClr val="FF0000"/>
              </a:solidFill>
            </a:endParaRPr>
          </a:p>
          <a:p>
            <a:pPr lvl="1">
              <a:buFontTx/>
              <a:buChar char="-"/>
            </a:pPr>
            <a:r>
              <a:rPr lang="en-US" dirty="0" smtClean="0"/>
              <a:t>Could </a:t>
            </a:r>
            <a:r>
              <a:rPr lang="en-US" dirty="0"/>
              <a:t>you run a validity test and regress the shock to rating on a change in the firm’s ESG fundamental to rule out that the shock to rating is not explained by a change in the carbon footprint of the firm?</a:t>
            </a:r>
          </a:p>
          <a:p>
            <a:pPr lvl="1">
              <a:buFontTx/>
              <a:buChar char="-"/>
            </a:pPr>
            <a:r>
              <a:rPr lang="en-US" dirty="0" smtClean="0"/>
              <a:t>Can </a:t>
            </a:r>
            <a:r>
              <a:rPr lang="en-US" dirty="0"/>
              <a:t>you provide more institutional details on ESG rating and the change in methodology? Can you provide a table showing with the </a:t>
            </a:r>
            <a:r>
              <a:rPr lang="en-US" dirty="0" smtClean="0"/>
              <a:t>pre and post </a:t>
            </a:r>
            <a:r>
              <a:rPr lang="en-US" dirty="0"/>
              <a:t>ranking of firms by ESG rating according the two methods</a:t>
            </a:r>
            <a:r>
              <a:rPr lang="en-US" dirty="0" smtClean="0"/>
              <a:t>?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«</a:t>
            </a:r>
            <a:r>
              <a:rPr lang="en-US" dirty="0"/>
              <a:t>Investors appear to misinterpret a mechanical change in the ratings scale as either an upgrade or a downgrade </a:t>
            </a:r>
            <a:r>
              <a:rPr lang="en-US" dirty="0" smtClean="0"/>
              <a:t>... </a:t>
            </a:r>
            <a:r>
              <a:rPr lang="en-US" dirty="0"/>
              <a:t>This is surprising since inverting the scale should not convey any new information to investors» (</a:t>
            </a:r>
            <a:r>
              <a:rPr lang="en-US" dirty="0" err="1" smtClean="0"/>
              <a:t>Rzeznik</a:t>
            </a:r>
            <a:r>
              <a:rPr lang="en-US" dirty="0" smtClean="0"/>
              <a:t> et al. </a:t>
            </a:r>
            <a:r>
              <a:rPr lang="en-US" dirty="0"/>
              <a:t>2024) 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lvl="1">
              <a:buFontTx/>
              <a:buChar char="-"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77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1676</Words>
  <Application>Microsoft Office PowerPoint</Application>
  <PresentationFormat>Breitbild</PresentationFormat>
  <Paragraphs>152</Paragraphs>
  <Slides>15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Carbon Offsets: Decarbonization or Transition-Washing? (Sehoon Kim, Tao Li, Yanbin Wu)</vt:lpstr>
      <vt:lpstr>Motivation and research question</vt:lpstr>
      <vt:lpstr>The paper in a nutshell   </vt:lpstr>
      <vt:lpstr>My Comments</vt:lpstr>
      <vt:lpstr>H1: The Outsourcing Hypothesis  A Cost-Efficiency Story </vt:lpstr>
      <vt:lpstr>PowerPoint-Präsentation</vt:lpstr>
      <vt:lpstr>H2: Certification hypothesis  A transition-washing story</vt:lpstr>
      <vt:lpstr>The quasi-natural experiment.  Institutional framework </vt:lpstr>
      <vt:lpstr>The quasi-natural experiment.  Institutional framework </vt:lpstr>
      <vt:lpstr>The quasi-natural experiment. Why do firms use CO1 offsets? </vt:lpstr>
      <vt:lpstr>The quasi-natural experiment. Why do firms use CO1 offsets? </vt:lpstr>
      <vt:lpstr>Results interpretation Integrating H1 and H2  </vt:lpstr>
      <vt:lpstr>Results interpretation:  H2: Is it all about strategical usage of C02 credits?</vt:lpstr>
      <vt:lpstr>Minor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Non-performing loan cleansing and bank supervision  (Baskaya, Gutierrez, Serena, Tsoukas)</dc:title>
  <dc:creator>Brunella Bruno</dc:creator>
  <cp:lastModifiedBy>NB</cp:lastModifiedBy>
  <cp:revision>239</cp:revision>
  <dcterms:created xsi:type="dcterms:W3CDTF">2024-05-28T10:26:16Z</dcterms:created>
  <dcterms:modified xsi:type="dcterms:W3CDTF">2024-10-22T14:03:47Z</dcterms:modified>
</cp:coreProperties>
</file>