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425" r:id="rId2"/>
    <p:sldId id="1669" r:id="rId3"/>
    <p:sldId id="1684" r:id="rId4"/>
    <p:sldId id="1757" r:id="rId5"/>
    <p:sldId id="1780" r:id="rId6"/>
    <p:sldId id="1782" r:id="rId7"/>
    <p:sldId id="1793" r:id="rId8"/>
    <p:sldId id="1781" r:id="rId9"/>
    <p:sldId id="1785" r:id="rId10"/>
    <p:sldId id="1783" r:id="rId11"/>
    <p:sldId id="1794" r:id="rId12"/>
    <p:sldId id="1795" r:id="rId13"/>
    <p:sldId id="1784" r:id="rId14"/>
    <p:sldId id="1796" r:id="rId15"/>
    <p:sldId id="1797" r:id="rId16"/>
    <p:sldId id="1798" r:id="rId17"/>
    <p:sldId id="1763" r:id="rId18"/>
    <p:sldId id="1799" r:id="rId19"/>
    <p:sldId id="1800" r:id="rId20"/>
    <p:sldId id="1792" r:id="rId21"/>
    <p:sldId id="1582" r:id="rId22"/>
  </p:sldIdLst>
  <p:sldSz cx="9144000" cy="6858000" type="screen4x3"/>
  <p:notesSz cx="7099300" cy="10234613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ntique Oliv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5050"/>
    <a:srgbClr val="8E0000"/>
    <a:srgbClr val="FFFFFF"/>
    <a:srgbClr val="A0F6A0"/>
    <a:srgbClr val="FF7C80"/>
    <a:srgbClr val="FFAB97"/>
    <a:srgbClr val="FFC1C1"/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7" autoAdjust="0"/>
    <p:restoredTop sz="97670" autoAdjust="0"/>
  </p:normalViewPr>
  <p:slideViewPr>
    <p:cSldViewPr>
      <p:cViewPr varScale="1">
        <p:scale>
          <a:sx n="61" d="100"/>
          <a:sy n="61" d="100"/>
        </p:scale>
        <p:origin x="1704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88754FD-625A-43E7-8969-0AC2DD4D8A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83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t" anchorCtr="0" compatLnSpc="1">
            <a:prstTxWarp prst="textNoShape">
              <a:avLst/>
            </a:prstTxWarp>
          </a:bodyPr>
          <a:lstStyle>
            <a:lvl1pPr defTabSz="90649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85E65F0-252D-4CEB-BFF7-8AABDAE686E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0975" y="0"/>
            <a:ext cx="31083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t" anchorCtr="0" compatLnSpc="1">
            <a:prstTxWarp prst="textNoShape">
              <a:avLst/>
            </a:prstTxWarp>
          </a:bodyPr>
          <a:lstStyle>
            <a:lvl1pPr algn="r" defTabSz="90649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786216CB-76AF-4FCA-9DE7-88B9D9F1E20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48838"/>
            <a:ext cx="31083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b" anchorCtr="0" compatLnSpc="1">
            <a:prstTxWarp prst="textNoShape">
              <a:avLst/>
            </a:prstTxWarp>
          </a:bodyPr>
          <a:lstStyle>
            <a:lvl1pPr defTabSz="906497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7E2E9721-B2BA-4129-8EC2-AD1A1441D4C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0975" y="9748838"/>
            <a:ext cx="31083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79" tIns="45338" rIns="90679" bIns="45338" numCol="1" anchor="b" anchorCtr="0" compatLnSpc="1">
            <a:prstTxWarp prst="textNoShape">
              <a:avLst/>
            </a:prstTxWarp>
          </a:bodyPr>
          <a:lstStyle>
            <a:lvl1pPr algn="r" defTabSz="904875">
              <a:defRPr sz="1200">
                <a:latin typeface="Times New Roman" pitchFamily="18" charset="0"/>
              </a:defRPr>
            </a:lvl1pPr>
          </a:lstStyle>
          <a:p>
            <a:fld id="{732BD3E3-B83D-4AEC-BAB1-E370A8B804CB}" type="slidenum">
              <a:rPr lang="es-ES_tradnl" altLang="es-ES"/>
              <a:pPr/>
              <a:t>‹#›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9E1B9780-C0F8-40C7-A6EB-F5BF44EFB6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1" tIns="45407" rIns="90811" bIns="45407" numCol="1" anchor="t" anchorCtr="0" compatLnSpc="1">
            <a:prstTxWarp prst="textNoShape">
              <a:avLst/>
            </a:prstTxWarp>
          </a:bodyPr>
          <a:lstStyle>
            <a:lvl1pPr defTabSz="908136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1DEF390E-8075-4126-868C-EBCA4750252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1" tIns="45407" rIns="90811" bIns="45407" numCol="1" anchor="t" anchorCtr="0" compatLnSpc="1">
            <a:prstTxWarp prst="textNoShape">
              <a:avLst/>
            </a:prstTxWarp>
          </a:bodyPr>
          <a:lstStyle>
            <a:lvl1pPr algn="r" defTabSz="908136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71525"/>
            <a:ext cx="5113338" cy="3833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7" name="Rectangle 5">
            <a:extLst>
              <a:ext uri="{FF2B5EF4-FFF2-40B4-BE49-F238E27FC236}">
                <a16:creationId xmlns:a16="http://schemas.microsoft.com/office/drawing/2014/main" id="{61B974A1-D171-4716-AED5-CDF7FD17C2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1" tIns="45407" rIns="90811" bIns="454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36198" name="Rectangle 6">
            <a:extLst>
              <a:ext uri="{FF2B5EF4-FFF2-40B4-BE49-F238E27FC236}">
                <a16:creationId xmlns:a16="http://schemas.microsoft.com/office/drawing/2014/main" id="{C94DF698-05DA-4F64-83F9-85CCC7E617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8675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1" tIns="45407" rIns="90811" bIns="45407" numCol="1" anchor="b" anchorCtr="0" compatLnSpc="1">
            <a:prstTxWarp prst="textNoShape">
              <a:avLst/>
            </a:prstTxWarp>
          </a:bodyPr>
          <a:lstStyle>
            <a:lvl1pPr defTabSz="908136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6199" name="Rectangle 7">
            <a:extLst>
              <a:ext uri="{FF2B5EF4-FFF2-40B4-BE49-F238E27FC236}">
                <a16:creationId xmlns:a16="http://schemas.microsoft.com/office/drawing/2014/main" id="{BCB64697-07BD-41FA-8600-1BFC40876F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18675"/>
            <a:ext cx="30765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1" tIns="45407" rIns="90811" bIns="45407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Times New Roman" pitchFamily="18" charset="0"/>
              </a:defRPr>
            </a:lvl1pPr>
          </a:lstStyle>
          <a:p>
            <a:fld id="{6F20943D-CF8F-4E95-BDD3-22379DCDF03A}" type="slidenum">
              <a:rPr lang="es-ES" altLang="es-ES"/>
              <a:pPr/>
              <a:t>‹#›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48E761-3227-421C-8B1B-BA57F1518C56}" type="slidenum">
              <a:rPr lang="es-ES" altLang="es-ES"/>
              <a:pPr/>
              <a:t>1</a:t>
            </a:fld>
            <a:endParaRPr lang="es-ES" altLang="es-E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79448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53256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42125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633313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447972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640753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76872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588983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68803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86529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8078405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48557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19364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19563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90923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197932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1851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78290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59367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67A3D-DCF6-46CF-AD6A-7AD952C6F22B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2AF13A-4AEF-451F-A865-0F34D88C4A22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09083E-E61E-40E4-A2D9-6A4F4595113A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1B8036-86B9-45E4-A546-E2C5ACBBC727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65871A-83F1-4C93-B2AA-132AD4CD24AF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B19ADB-B09D-42FA-96BA-A148CEF72B10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7BFA8-AB76-4E33-A7BF-DC9FCC06F38E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7C826-21FD-46CF-88A9-56CCD44753A8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D3E37-5A92-468D-92CE-2AA253B48080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7D9B20-E26E-4B3A-B113-EA41E31F6767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03FB7B-E330-4A88-8891-E857FFB6377F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Haga clic para modificar el estilo de texto del patrón</a:t>
            </a:r>
          </a:p>
          <a:p>
            <a:pPr lvl="1"/>
            <a:r>
              <a:rPr lang="es-ES_tradnl" altLang="es-ES"/>
              <a:t>Segundo nivel</a:t>
            </a:r>
          </a:p>
          <a:p>
            <a:pPr lvl="2"/>
            <a:r>
              <a:rPr lang="es-ES_tradnl" altLang="es-ES"/>
              <a:t>Tercer nivel</a:t>
            </a:r>
          </a:p>
          <a:p>
            <a:pPr lvl="3"/>
            <a:r>
              <a:rPr lang="es-ES_tradnl" altLang="es-ES"/>
              <a:t>Cuarto nivel</a:t>
            </a:r>
          </a:p>
          <a:p>
            <a:pPr lvl="4"/>
            <a:r>
              <a:rPr lang="es-ES_tradnl" altLang="es-E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E4CE2D-FF29-44F5-AAC1-CFB6376F94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4A2D586-35B9-48AE-A3A8-04E28757BB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148632-B6A2-402F-ABE6-04BCAA72CE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325EC346-069F-43EE-8638-6364DE49D942}" type="slidenum">
              <a:rPr lang="en-US" altLang="es-ES"/>
              <a:pPr/>
              <a:t>‹#›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Text Box 4">
            <a:extLst>
              <a:ext uri="{FF2B5EF4-FFF2-40B4-BE49-F238E27FC236}">
                <a16:creationId xmlns:a16="http://schemas.microsoft.com/office/drawing/2014/main" id="{8795D9E2-19AE-43FD-ACF7-353286CCC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5157192"/>
            <a:ext cx="8432800" cy="11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i="1" dirty="0">
                <a:latin typeface="+mn-lt"/>
                <a:cs typeface="Arial" panose="020B0604020202020204" pitchFamily="34" charset="0"/>
              </a:rPr>
              <a:t>IWH Conference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en-US" i="1" dirty="0">
                <a:latin typeface="+mn-lt"/>
                <a:cs typeface="Arial" panose="020B0604020202020204" pitchFamily="34" charset="0"/>
              </a:rPr>
              <a:t>October 21-22, 2024</a:t>
            </a:r>
            <a:endParaRPr lang="en-US" i="1" dirty="0">
              <a:latin typeface="+mn-lt"/>
            </a:endParaRP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971600" y="4231098"/>
            <a:ext cx="7356475" cy="57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es-ES" dirty="0">
                <a:latin typeface="Times New Roman" pitchFamily="18" charset="0"/>
                <a:cs typeface="Times New Roman" pitchFamily="18" charset="0"/>
              </a:rPr>
              <a:t>Discussant: David Martinez-Miera  (UC3M and CEPR)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84CD0AB-7B19-2904-B012-55C3D0F00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1196752"/>
            <a:ext cx="89154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dirty="0">
                <a:latin typeface="+mn-lt"/>
              </a:rPr>
              <a:t>Discussion of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en-US" sz="1200" dirty="0">
              <a:latin typeface="+mn-lt"/>
            </a:endParaRPr>
          </a:p>
          <a:p>
            <a:pPr algn="ctr"/>
            <a:r>
              <a:rPr lang="en-US" sz="3200" b="1" dirty="0">
                <a:latin typeface="+mj-lt"/>
              </a:rPr>
              <a:t>Banking on Resolution:</a:t>
            </a:r>
          </a:p>
          <a:p>
            <a:pPr algn="ctr"/>
            <a:r>
              <a:rPr lang="en-US" sz="3200" b="1" dirty="0">
                <a:latin typeface="+mj-lt"/>
              </a:rPr>
              <a:t>Portfolio Effects of Bail-in vs. Bailout</a:t>
            </a:r>
          </a:p>
          <a:p>
            <a:pPr algn="ctr"/>
            <a:endParaRPr lang="en-US" dirty="0">
              <a:latin typeface="+mj-lt"/>
            </a:endParaRPr>
          </a:p>
          <a:p>
            <a:pPr algn="ctr"/>
            <a:r>
              <a:rPr lang="en-US" dirty="0">
                <a:latin typeface="+mj-lt"/>
              </a:rPr>
              <a:t>Author: </a:t>
            </a:r>
            <a:r>
              <a:rPr lang="pt-BR" dirty="0" err="1">
                <a:latin typeface="+mj-lt"/>
              </a:rPr>
              <a:t>Siema</a:t>
            </a:r>
            <a:r>
              <a:rPr lang="pt-BR" dirty="0">
                <a:latin typeface="+mj-lt"/>
              </a:rPr>
              <a:t> </a:t>
            </a:r>
            <a:r>
              <a:rPr lang="pt-BR" dirty="0" err="1">
                <a:latin typeface="+mj-lt"/>
              </a:rPr>
              <a:t>Hashemi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The </a:t>
            </a: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bankruptcy cost problem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279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Only a fraction c&lt;1 is recovered in case of default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Hence incentives to avoid bank failure at t=1 or t=2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Note also an allocative problem between ST and LT portfolio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499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Laissez faire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611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Exhibits multiple equilibria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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market beliefs high investment in LT asset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Low P of LT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High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LT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market beliefs low investment in LT asset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High P of LT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Low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ST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677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Laissez faire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611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Exhibits multiple equilibria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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market beliefs high investment in LT asset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Low P of LT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High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LT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market beliefs low investment in LT asset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High P of LT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Low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ST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E689FE-9446-A057-78D6-170989CDB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4509120"/>
            <a:ext cx="6614425" cy="1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312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Laissez faire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833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Exhibits multiple equilibria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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market beliefs high investment in LT asset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Low P of LT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High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LT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market beliefs low investment in LT asset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High P of LT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Low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ST investment strategy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How can we destroy the high LT investment equilibria?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Break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High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LT investment strategy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How? 2 options – Bail out or in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1278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Bailout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445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In case of failure government pays the debt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Cost of debt decreases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LT investment less attractive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Kill many (all?) of the LT multiple equilibria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27E0DA-F11A-B558-27D8-0AF3446A7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173047"/>
            <a:ext cx="6623653" cy="243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7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Bail-in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556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In case of “failure” debt is converted to equity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Debt has to receive at least what it would under bankruptcy</a:t>
            </a: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It might receive something more (avoided liquidation costs)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(Weakly) Decreases cost of Debt (less than Bailout)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Cost of debt decreases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LT investment less attractive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EBF391-A13F-3BEA-4931-7EBC4EE60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4026436"/>
            <a:ext cx="6197859" cy="268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86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Bail-in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556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But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n case of “failure” debt is converted to equity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Equity is not necessarily wiped out (yes in laissez faire)</a:t>
            </a: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Depends on the conversion rate 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Can give banks incentive to pursue LT investment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As return of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LT investment in “failure” need not be 0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159C59-36EE-6FD8-F1C1-9B59A677E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285" y="3889979"/>
            <a:ext cx="5549429" cy="295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12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C1 Conversion rate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20DC1A92-6A4D-422B-B6D2-EB16AFAE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312651"/>
            <a:ext cx="8579296" cy="3903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No Creditor Worse Off rule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Why not set conversion in “failure” to its highest possible value?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It reduces the 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good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  <a:sym typeface="Wingdings" panose="05000000000000000000" pitchFamily="2" charset="2"/>
              </a:rPr>
              <a:t> It reduces LT taking incentives  good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>
                <a:latin typeface="Times New Roman"/>
                <a:sym typeface="Wingdings" panose="05000000000000000000" pitchFamily="2" charset="2"/>
              </a:rPr>
              <a:t> What might limit this policy in this setup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Maybe Charter Value effects in a more dynamic setup?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But probably it leads to an optimal conversion rate</a:t>
            </a:r>
          </a:p>
        </p:txBody>
      </p:sp>
    </p:spTree>
    <p:extLst>
      <p:ext uri="{BB962C8B-B14F-4D97-AF65-F5344CB8AC3E}">
        <p14:creationId xmlns:p14="http://schemas.microsoft.com/office/powerpoint/2010/main" val="101744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C2 ST=Idiosyncratic LT=Aggregate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20DC1A92-6A4D-422B-B6D2-EB16AFAE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312651"/>
            <a:ext cx="8579296" cy="445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The paper assumes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ST investment = Idiosyncratic risk (good)</a:t>
            </a: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  <a:sym typeface="Wingdings" panose="05000000000000000000" pitchFamily="2" charset="2"/>
              </a:rPr>
              <a:t> LT investment = Aggregate risk (bad)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Justified by maturity of loans vs securities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But is a portfolio of loans more idiosyncratic than 1 security?</a:t>
            </a: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  <a:sym typeface="Wingdings" panose="05000000000000000000" pitchFamily="2" charset="2"/>
              </a:rPr>
              <a:t> Paper should do a better job in justifying this assumption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>
                <a:latin typeface="Times New Roman"/>
                <a:sym typeface="Wingdings" panose="05000000000000000000" pitchFamily="2" charset="2"/>
              </a:rPr>
              <a:t> Is the assumption really needed?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Could the ST investment be also aggregate risk?</a:t>
            </a:r>
          </a:p>
        </p:txBody>
      </p:sp>
    </p:spTree>
    <p:extLst>
      <p:ext uri="{BB962C8B-B14F-4D97-AF65-F5344CB8AC3E}">
        <p14:creationId xmlns:p14="http://schemas.microsoft.com/office/powerpoint/2010/main" val="368327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C3 Buyer of Last resort 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20DC1A92-6A4D-422B-B6D2-EB16AFAE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312651"/>
            <a:ext cx="8579296" cy="334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One of the main problems is the pricing of the LT Asset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Could a buyer of last resort restore equilibria?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Assume that BLR would buy at a P=Z (fundamental)</a:t>
            </a:r>
            <a:endParaRPr lang="en-US" dirty="0">
              <a:solidFill>
                <a:srgbClr val="000000"/>
              </a:solidFill>
              <a:latin typeface="Times New Roman"/>
              <a:sym typeface="Wingdings" panose="05000000000000000000" pitchFamily="2" charset="2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  <a:sym typeface="Wingdings" panose="05000000000000000000" pitchFamily="2" charset="2"/>
              </a:rPr>
              <a:t> No equilibrium cash in market belief 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Reduces cost of debt  makes LT investment less probable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  <a:sym typeface="Wingdings" panose="05000000000000000000" pitchFamily="2" charset="2"/>
              </a:rPr>
              <a:t> In equilibrium would not be needed - costless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1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>
                <a:latin typeface="+mn-lt"/>
              </a:rPr>
              <a:t>Introduction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20DC1A92-6A4D-422B-B6D2-EB16AFAE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51062"/>
            <a:ext cx="8686800" cy="5719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 What are the risk effects of Bail-in vs/and Bail-out? 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Taking into account bank portfolio choices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 Two period setup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Main friction: unobservability of portfolio/risk choice</a:t>
            </a:r>
            <a:endParaRPr lang="en-US" b="1" dirty="0">
              <a:latin typeface="+mn-lt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 err="1">
                <a:latin typeface="+mn-lt"/>
              </a:rPr>
              <a:t>Idiosincratic</a:t>
            </a:r>
            <a:r>
              <a:rPr lang="en-US" dirty="0">
                <a:latin typeface="+mn-lt"/>
              </a:rPr>
              <a:t> + Aggregate risk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Multiple equilibria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Banks’ portfolio (risk) reacts to Bail-in/out differently</a:t>
            </a:r>
            <a:endParaRPr lang="en-US" dirty="0">
              <a:solidFill>
                <a:srgbClr val="C00000"/>
              </a:solidFill>
              <a:latin typeface="+mn-lt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Antique Olive"/>
              </a:rPr>
              <a:t> </a:t>
            </a:r>
            <a:r>
              <a:rPr lang="en-US" dirty="0">
                <a:latin typeface="+mn-lt"/>
              </a:rPr>
              <a:t>Main message 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Bail –in (out) can increase aggregate risk (does not)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b="1" dirty="0">
                <a:latin typeface="+mn-lt"/>
              </a:rPr>
              <a:t> Due to ex ante changes in portfolio allocation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521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C4</a:t>
            </a: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Other </a:t>
            </a:r>
            <a:r>
              <a:rPr lang="en-US" sz="3200" b="1" dirty="0">
                <a:solidFill>
                  <a:srgbClr val="000000"/>
                </a:solidFill>
                <a:latin typeface="Times New Roman"/>
              </a:rPr>
              <a:t>smaller questions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20DC1A92-6A4D-422B-B6D2-EB16AFAE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312651"/>
            <a:ext cx="8579296" cy="334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Bailout seems the panacea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What about debt disciplining incentives?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Not that I feel that they are the fundamental driver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What about overinvestment?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 This could lower returns of idiosyncratic – more dangerous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Technicality Is </a:t>
            </a:r>
            <a:r>
              <a:rPr lang="en-US" dirty="0" err="1">
                <a:solidFill>
                  <a:srgbClr val="000000"/>
                </a:solidFill>
                <a:latin typeface="Times New Roman"/>
              </a:rPr>
              <a:t>Xh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(1)&gt;</a:t>
            </a:r>
            <a:r>
              <a:rPr lang="en-US" dirty="0" err="1">
                <a:solidFill>
                  <a:srgbClr val="000000"/>
                </a:solidFill>
                <a:latin typeface="Times New Roman"/>
              </a:rPr>
              <a:t>Xl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(0)? – what guarantees that?</a:t>
            </a:r>
          </a:p>
        </p:txBody>
      </p:sp>
    </p:spTree>
    <p:extLst>
      <p:ext uri="{BB962C8B-B14F-4D97-AF65-F5344CB8AC3E}">
        <p14:creationId xmlns:p14="http://schemas.microsoft.com/office/powerpoint/2010/main" val="382691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4F089FE-A17F-42C4-9FE9-B01438645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>
                <a:latin typeface="+mn-lt"/>
              </a:rPr>
              <a:t>Conclusion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FA082E0A-889D-45E2-8377-55ACAE28A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49375"/>
            <a:ext cx="8229600" cy="16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 Nice paper on the possible trade-offs of Bail-in (out)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+mn-lt"/>
              </a:rPr>
              <a:t> Clarify the optimal policy rules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+mn-lt"/>
              </a:rPr>
              <a:t> Maybe simplify a bit the setup (length)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200" b="1" dirty="0">
                <a:latin typeface="+mn-lt"/>
              </a:rPr>
              <a:t>My personal view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20DC1A92-6A4D-422B-B6D2-EB16AFAED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17600"/>
            <a:ext cx="8579296" cy="516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 Is the paper relevant and timely? </a:t>
            </a:r>
            <a:r>
              <a:rPr lang="en-US" dirty="0"/>
              <a:t>Yes</a:t>
            </a:r>
            <a:endParaRPr lang="en-US" dirty="0">
              <a:latin typeface="+mn-lt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Not much known about how to resolve banks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Crucial to understand ex-ante risk choices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Applied theory (no data, no calibration) - thank you!</a:t>
            </a:r>
          </a:p>
          <a:p>
            <a:pPr eaLnBrk="1" hangingPunct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>
                <a:latin typeface="+mn-lt"/>
              </a:rPr>
              <a:t> Some ideas that came to my head – Could we learn more?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Disentangle LT from aggregate risk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Optimal bail in rule (gamma=1)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Aggregate externality through prices – Buyer of last resort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latin typeface="+mn-lt"/>
              </a:rPr>
              <a:t> Some other small </a:t>
            </a:r>
            <a:r>
              <a:rPr lang="en-US" dirty="0" err="1">
                <a:latin typeface="+mn-lt"/>
              </a:rPr>
              <a:t>quibles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297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The main idea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96752"/>
            <a:ext cx="8579296" cy="556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Resolution regulation can “eliminate” risky (aggregate) equilibria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How?: By decreasing the cost of debt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Bailout : promise to repay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reduces the cost for bank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Bail-in: save on liquidation costs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reduces cost for bank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Lower cost of debt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higher revenues  lower risk taking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The specific way in which risk taking happens in a minute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However: Bail-in can leave some (extra) resources to banks 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Those liquidation costs that are saved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Gives banks incentives to expose themselves to those states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297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The model ingredients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556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noProof="0" dirty="0">
                <a:solidFill>
                  <a:srgbClr val="000000"/>
                </a:solidFill>
                <a:latin typeface="Times New Roman"/>
              </a:rPr>
              <a:t>Banks funding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: ST insured Debt + LT uninsured Debt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Pricing of LT uninsured debt is key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Banks’ portfolio choice: ST/idiosyncratic and LT/aggregate risk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Decide which fraction to allocate to ST and LT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LT asset is priced in a market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Exhibit cash in market properties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Deadweight losses of bank failure – to avoid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Two policy actions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Bailout – (free) debt (deposit) insurance for LT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Bail-in – in case of failure debt is transformed to equity</a:t>
            </a:r>
          </a:p>
        </p:txBody>
      </p:sp>
    </p:spTree>
    <p:extLst>
      <p:ext uri="{BB962C8B-B14F-4D97-AF65-F5344CB8AC3E}">
        <p14:creationId xmlns:p14="http://schemas.microsoft.com/office/powerpoint/2010/main" val="390143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The Pricing of LT Asset problem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4457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Price of LT asset depends on the needs/supply of banks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no bank needs the asset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P=fundamental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banks need to sell asset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P&lt;fundamental (cash in market)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Pricing depends on aggregate investment in ST asset P(Lambda)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The more ST the less the amount of LT sold to repay ST Debt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Pecuniary externality – banks do not internalize it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Supervisors? – why do they liquidate assets at t=1?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428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The Pricing of LT Asset problem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D7A930-62B5-103D-4390-CC477EE4A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340768"/>
            <a:ext cx="6596036" cy="518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69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The pricing of debt problem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3903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LT debt has to be correctly priced - 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The value of debt depends on total value of bank in case of default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Which in turn depends on equilibrium price of LT asset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So beliefs of price of LT asset are crucial for D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Prices of LT are determined by portfolio choice of banks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D is very relevant for the portfolio choice of banks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Higher D means lower rents for bank </a:t>
            </a:r>
            <a:r>
              <a:rPr lang="en-US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 risk taking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770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>
            <a:extLst>
              <a:ext uri="{FF2B5EF4-FFF2-40B4-BE49-F238E27FC236}">
                <a16:creationId xmlns:a16="http://schemas.microsoft.com/office/drawing/2014/main" id="{EBA8C132-C5B7-4447-903B-68778A190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33400"/>
            <a:ext cx="784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The portfolio choice problem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C78E9B0-F593-28F8-A3D9-3B6AAD0FA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3199"/>
            <a:ext cx="8579296" cy="6119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Unobservable decision – Beliefs can enter the picture -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charset="0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ST/Idiosyncratic risk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Decreasing returns to scale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Two point distribution (High vs Low Returns)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LT/Aggregate risk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Invest in LT asset with price P (endogenous)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Asset can be sold at period 1</a:t>
            </a: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If returns are very low at t=1 banks can not repay ST Debt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Have to sell LT asset (if they have)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 Higher ST Asset means higher cash flows at t=1</a:t>
            </a:r>
          </a:p>
          <a:p>
            <a:pPr marL="457200" lvl="2" eaLnBrk="1" hangingPunct="1">
              <a:lnSpc>
                <a:spcPct val="150000"/>
              </a:lnSpc>
              <a:spcBef>
                <a:spcPts val="0"/>
              </a:spcBef>
              <a:buFont typeface="Times New Roman" pitchFamily="18" charset="0"/>
              <a:buChar char="→"/>
              <a:defRPr/>
            </a:pPr>
            <a:endParaRPr lang="en-US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950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e Oliv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ntique Olive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2975</TotalTime>
  <Words>1388</Words>
  <Application>Microsoft Office PowerPoint</Application>
  <PresentationFormat>On-screen Show (4:3)</PresentationFormat>
  <Paragraphs>178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Antique Olive</vt:lpstr>
      <vt:lpstr>Arial</vt:lpstr>
      <vt:lpstr>Times New Roman</vt:lpstr>
      <vt:lpstr>Diseño predeterminado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CEMFI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repullo</dc:creator>
  <cp:lastModifiedBy>David Martinez Miera</cp:lastModifiedBy>
  <cp:revision>2339</cp:revision>
  <cp:lastPrinted>2018-05-16T08:31:32Z</cp:lastPrinted>
  <dcterms:created xsi:type="dcterms:W3CDTF">2002-04-29T16:46:09Z</dcterms:created>
  <dcterms:modified xsi:type="dcterms:W3CDTF">2024-10-20T22:01:38Z</dcterms:modified>
</cp:coreProperties>
</file>